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0"/>
  </p:notesMasterIdLst>
  <p:handoutMasterIdLst>
    <p:handoutMasterId r:id="rId121"/>
  </p:handoutMasterIdLst>
  <p:sldIdLst>
    <p:sldId id="2076138386" r:id="rId10"/>
    <p:sldId id="2147477340" r:id="rId11"/>
    <p:sldId id="2076137339" r:id="rId12"/>
    <p:sldId id="2076136683" r:id="rId13"/>
    <p:sldId id="2147470468" r:id="rId14"/>
    <p:sldId id="2147470513" r:id="rId15"/>
    <p:sldId id="276" r:id="rId16"/>
    <p:sldId id="2147477244" r:id="rId17"/>
    <p:sldId id="2147477372" r:id="rId18"/>
    <p:sldId id="2147477385" r:id="rId19"/>
    <p:sldId id="2147477256" r:id="rId20"/>
    <p:sldId id="2147477321" r:id="rId21"/>
    <p:sldId id="2147477322" r:id="rId22"/>
    <p:sldId id="2147477323" r:id="rId23"/>
    <p:sldId id="2147477290" r:id="rId24"/>
    <p:sldId id="2147477355" r:id="rId25"/>
    <p:sldId id="2076136818" r:id="rId26"/>
    <p:sldId id="2147477378" r:id="rId27"/>
    <p:sldId id="2147470507" r:id="rId28"/>
    <p:sldId id="2147477379" r:id="rId29"/>
    <p:sldId id="2147470469" r:id="rId30"/>
    <p:sldId id="2147477275" r:id="rId31"/>
    <p:sldId id="2147477335" r:id="rId32"/>
    <p:sldId id="2147477334" r:id="rId33"/>
    <p:sldId id="2147477332" r:id="rId34"/>
    <p:sldId id="2147477333" r:id="rId35"/>
    <p:sldId id="2147477329" r:id="rId36"/>
    <p:sldId id="2147477380" r:id="rId37"/>
    <p:sldId id="2147477338" r:id="rId38"/>
    <p:sldId id="2147477324" r:id="rId39"/>
    <p:sldId id="2147477330" r:id="rId40"/>
    <p:sldId id="2147470498" r:id="rId41"/>
    <p:sldId id="2147470508" r:id="rId42"/>
    <p:sldId id="2147470375" r:id="rId43"/>
    <p:sldId id="2147477328" r:id="rId44"/>
    <p:sldId id="2147477327" r:id="rId45"/>
    <p:sldId id="2147477331" r:id="rId46"/>
    <p:sldId id="2147470506" r:id="rId47"/>
    <p:sldId id="2147477368" r:id="rId48"/>
    <p:sldId id="2147477369" r:id="rId49"/>
    <p:sldId id="2076136950" r:id="rId50"/>
    <p:sldId id="2076136684" r:id="rId51"/>
    <p:sldId id="2147470267" r:id="rId52"/>
    <p:sldId id="2147470258" r:id="rId53"/>
    <p:sldId id="2147477337" r:id="rId54"/>
    <p:sldId id="2147477258" r:id="rId55"/>
    <p:sldId id="2076138548" r:id="rId56"/>
    <p:sldId id="2147477344" r:id="rId57"/>
    <p:sldId id="2147477345" r:id="rId58"/>
    <p:sldId id="2147477262" r:id="rId59"/>
    <p:sldId id="2147477339" r:id="rId60"/>
    <p:sldId id="2147477346" r:id="rId61"/>
    <p:sldId id="2147477383" r:id="rId62"/>
    <p:sldId id="2147477260" r:id="rId63"/>
    <p:sldId id="2147477348" r:id="rId64"/>
    <p:sldId id="2147477261" r:id="rId65"/>
    <p:sldId id="2147477360" r:id="rId66"/>
    <p:sldId id="2147477349" r:id="rId67"/>
    <p:sldId id="2147477271" r:id="rId68"/>
    <p:sldId id="2147477250" r:id="rId69"/>
    <p:sldId id="2147477347" r:id="rId70"/>
    <p:sldId id="2147477268" r:id="rId71"/>
    <p:sldId id="2147477370" r:id="rId72"/>
    <p:sldId id="2147477371" r:id="rId73"/>
    <p:sldId id="2076138372" r:id="rId74"/>
    <p:sldId id="2076136685" r:id="rId75"/>
    <p:sldId id="2142533241" r:id="rId76"/>
    <p:sldId id="2147477289" r:id="rId77"/>
    <p:sldId id="2147477382" r:id="rId78"/>
    <p:sldId id="2147477312" r:id="rId79"/>
    <p:sldId id="2147477316" r:id="rId80"/>
    <p:sldId id="2147477313" r:id="rId81"/>
    <p:sldId id="2147477288" r:id="rId82"/>
    <p:sldId id="2147477302" r:id="rId83"/>
    <p:sldId id="2147477299" r:id="rId84"/>
    <p:sldId id="2147477342" r:id="rId85"/>
    <p:sldId id="2147477317" r:id="rId86"/>
    <p:sldId id="2147477352" r:id="rId87"/>
    <p:sldId id="2147477343" r:id="rId88"/>
    <p:sldId id="2147470566" r:id="rId89"/>
    <p:sldId id="2147477354" r:id="rId90"/>
    <p:sldId id="2147477314" r:id="rId91"/>
    <p:sldId id="2076138571" r:id="rId92"/>
    <p:sldId id="2147477373" r:id="rId93"/>
    <p:sldId id="2147477374" r:id="rId94"/>
    <p:sldId id="2076138373" r:id="rId95"/>
    <p:sldId id="2076136686" r:id="rId96"/>
    <p:sldId id="11114" r:id="rId97"/>
    <p:sldId id="2147477279" r:id="rId98"/>
    <p:sldId id="2147477367" r:id="rId99"/>
    <p:sldId id="2147477310" r:id="rId100"/>
    <p:sldId id="2147477311" r:id="rId101"/>
    <p:sldId id="2147477309" r:id="rId102"/>
    <p:sldId id="2076138512" r:id="rId103"/>
    <p:sldId id="2147477375" r:id="rId104"/>
    <p:sldId id="2076138367" r:id="rId105"/>
    <p:sldId id="2076136687" r:id="rId106"/>
    <p:sldId id="2147477283" r:id="rId107"/>
    <p:sldId id="2076138598" r:id="rId108"/>
    <p:sldId id="2147477376" r:id="rId109"/>
    <p:sldId id="2076138586" r:id="rId110"/>
    <p:sldId id="2076138532" r:id="rId111"/>
    <p:sldId id="2147477285" r:id="rId112"/>
    <p:sldId id="2147477384" r:id="rId113"/>
    <p:sldId id="2076138374" r:id="rId114"/>
    <p:sldId id="2147477287" r:id="rId115"/>
    <p:sldId id="2147477315" r:id="rId116"/>
    <p:sldId id="2147477254" r:id="rId117"/>
    <p:sldId id="2147477325" r:id="rId118"/>
    <p:sldId id="2147477377" r:id="rId119"/>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7244"/>
            <p14:sldId id="2147477372"/>
          </p14:sldIdLst>
        </p14:section>
        <p14:section name="1.2 Getting started with SQL Server 2022" id="{7160FEA7-549D-4F2C-9AE2-438E93F741D5}">
          <p14:sldIdLst>
            <p14:sldId id="2147477385"/>
            <p14:sldId id="2147477256"/>
            <p14:sldId id="2147477321"/>
            <p14:sldId id="2147477322"/>
            <p14:sldId id="2147477323"/>
          </p14:sldIdLst>
        </p14:section>
        <p14:section name="1.3 Knowledge Check and Summary" id="{7561A1AD-28A2-40D0-A8FD-A6896EAE3DA9}">
          <p14:sldIdLst>
            <p14:sldId id="2147477290"/>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0507"/>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7333"/>
            <p14:sldId id="2147477329"/>
          </p14:sldIdLst>
        </p14:section>
        <p14:section name="2.3 Near real-time analytics with Synapse Link" id="{7E5B6FE6-CBE7-4747-BAA2-598B6AB64BEB}">
          <p14:sldIdLst>
            <p14:sldId id="2147477380"/>
            <p14:sldId id="2147477338"/>
            <p14:sldId id="2147477324"/>
            <p14:sldId id="2147477330"/>
          </p14:sldIdLst>
        </p14:section>
        <p14:section name="2.3 Azure Security hybrid capabililties" id="{9A6D3189-EEF5-4C98-9EC6-655249381378}">
          <p14:sldIdLst>
            <p14:sldId id="2147470498"/>
            <p14:sldId id="2147470508"/>
            <p14:sldId id="2147470375"/>
            <p14:sldId id="2147477328"/>
            <p14:sldId id="2147477327"/>
            <p14:sldId id="2147477331"/>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7268"/>
          </p14:sldIdLst>
        </p14:section>
        <p14:section name="3.7 Knowledge Measure and  Summary" id="{ED0C5694-B48C-49C9-83DC-C4F58B86FD9A}">
          <p14:sldIdLst>
            <p14:sldId id="2147477370"/>
            <p14:sldId id="2147477371"/>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7352"/>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076138571"/>
          </p14:sldIdLst>
        </p14:section>
        <p14:section name="4.7 Knowledge Measure and Summary" id="{E813E393-E1B8-4FDE-8F06-66CDB238B56A}">
          <p14:sldIdLst>
            <p14:sldId id="2147477373"/>
            <p14:sldId id="2147477374"/>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076138512"/>
          </p14:sldIdLst>
        </p14:section>
        <p14:section name="5.6 Knowledge Measure and Summary" id="{F1FCAEE1-1C0A-4E1A-AB19-D02ED7855932}">
          <p14:sldIdLst>
            <p14:sldId id="2147477375"/>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076138598"/>
          </p14:sldIdLst>
        </p14:section>
        <p14:section name="6.3 Knowledge Measure and Summary" id="{80FAC623-AC61-4C69-96ED-1091056ACD1A}">
          <p14:sldIdLst>
            <p14:sldId id="2147477376"/>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D57FF-9067-48AD-9322-2AD70797F053}" v="1283" dt="2022-11-07T05:10:22.9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966" y="8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viewProps" Target="viewProps.xml"/><Relationship Id="rId129" Type="http://schemas.microsoft.com/office/2018/10/relationships/authors" Target="author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microsoft.com/office/2016/11/relationships/changesInfo" Target="changesInfos/changesInfo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11/6/2022 11:09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11/6/2022 11:07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article https://docs.microsoft.com/en-us/azure/azure-arc/servers/manage-vm-extensions</a:t>
            </a:r>
          </a:p>
          <a:p>
            <a:endParaRPr lang="en-US"/>
          </a:p>
          <a:p>
            <a:r>
              <a:rPr lang="en-US"/>
              <a:t>Here is another one https://docs.microsoft.com/en-us/azure/azure-arc/servers/agent-overview#agent-component-details</a:t>
            </a:r>
          </a:p>
          <a:p>
            <a:endParaRPr lang="en-US"/>
          </a:p>
          <a:p>
            <a:r>
              <a:rPr lang="en-US"/>
              <a:t>If you supply MS login it auto fills out required fields. You may want to change RG .It even provides a drop down to choose the RG per your sub. It failed though with this cryptic error probably because my login doesn’t have the right permissions.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5172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 a deployed SQL Server 2022 instance with a database and Azure SQL Managed Instance connected with Azure (VPN, Express Route, Azure virtual network, …)</a:t>
            </a:r>
          </a:p>
          <a:p>
            <a:endParaRPr lang="en-US"/>
          </a:p>
          <a:p>
            <a:pPr marL="228600" indent="-228600">
              <a:buAutoNum type="arabicPeriod"/>
            </a:pPr>
            <a:r>
              <a:rPr lang="en-US"/>
              <a:t>Establish connectivity between SQL Server and Azure SQL Managed Instance using Azure networking and dbm endpoints</a:t>
            </a:r>
          </a:p>
          <a:p>
            <a:pPr marL="228600" indent="-228600">
              <a:buAutoNum type="arabicPeriod"/>
            </a:pPr>
            <a:r>
              <a:rPr lang="en-US"/>
              <a:t>Start the replication database process on SQL Server 2022 by creating an AG (you could have an existing AG) on SQL Server 2022 with dbm endpoints secured on each side.</a:t>
            </a:r>
          </a:p>
          <a:p>
            <a:pPr marL="228600" indent="-228600">
              <a:buAutoNum type="arabicPeriod"/>
            </a:pPr>
            <a:r>
              <a:rPr lang="en-US"/>
              <a:t>Create the DAG with SQL Server 2022 and Azure SQL Managed Instance.</a:t>
            </a:r>
          </a:p>
          <a:p>
            <a:pPr marL="228600" indent="-228600">
              <a:buAutoNum type="arabicPeriod"/>
            </a:pPr>
            <a:r>
              <a:rPr lang="en-US"/>
              <a:t>Create the link between SQL Server and MI which seeds the database to MI</a:t>
            </a:r>
          </a:p>
          <a:p>
            <a:pPr marL="228600" indent="-228600">
              <a:buAutoNum type="arabicPeriod"/>
            </a:pPr>
            <a:r>
              <a:rPr lang="en-US"/>
              <a:t>Changes on the primary are sent to the replica database in MI via transaction log blocks</a:t>
            </a:r>
          </a:p>
          <a:p>
            <a:pPr marL="228600" indent="-228600">
              <a:buAutoNum type="arabicPeriod"/>
            </a:pPr>
            <a:r>
              <a:rPr lang="en-US"/>
              <a:t>Execute read queries against replicas in MI</a:t>
            </a:r>
          </a:p>
          <a:p>
            <a:pPr marL="228600" indent="-228600">
              <a:buAutoNum type="arabicPeriod"/>
            </a:pPr>
            <a:endParaRPr lang="en-US"/>
          </a:p>
          <a:p>
            <a:pPr marL="228600" indent="-228600">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Powershell also supported to create the linked services and manage linked connection</a:t>
            </a:r>
          </a:p>
          <a:p>
            <a:endParaRPr lang="en-US"/>
          </a:p>
          <a:p>
            <a:r>
              <a:rPr lang="en-US"/>
              <a:t>Guide to the numbers and animation:</a:t>
            </a:r>
          </a:p>
          <a:p>
            <a:endParaRPr lang="en-US"/>
          </a:p>
          <a:p>
            <a:r>
              <a:rPr lang="en-US"/>
              <a:t>Start with SQL Serer 2022 deployed with a database and an Azure subscription</a:t>
            </a:r>
          </a:p>
          <a:p>
            <a:endParaRPr lang="en-US"/>
          </a:p>
          <a:p>
            <a:pPr marL="228600" indent="-228600">
              <a:buAutoNum type="arabicPeriod"/>
            </a:pPr>
            <a:r>
              <a:rPr lang="en-US"/>
              <a:t>Create a Synapse workspace</a:t>
            </a:r>
          </a:p>
          <a:p>
            <a:pPr marL="228600" indent="-228600">
              <a:buAutoNum type="arabicPeriod"/>
            </a:pPr>
            <a:r>
              <a:rPr lang="en-US"/>
              <a:t>Create a SQL dedicated pool</a:t>
            </a:r>
          </a:p>
          <a:p>
            <a:pPr marL="228600" indent="-228600">
              <a:buAutoNum type="arabicPeriod"/>
            </a:pPr>
            <a:r>
              <a:rPr lang="en-US"/>
              <a:t>Create a linked service for SQL Server 2022. Install SHIR to connect to the Synapse control plane</a:t>
            </a:r>
          </a:p>
          <a:p>
            <a:pPr marL="228600" indent="-228600">
              <a:buAutoNum type="arabicPeriod"/>
            </a:pPr>
            <a:r>
              <a:rPr lang="en-US"/>
              <a:t>Create an Azure Storage Account called a Landing Zone Create a linked service for the landing zone</a:t>
            </a:r>
          </a:p>
          <a:p>
            <a:pPr marL="228600" indent="-228600">
              <a:buAutoNum type="arabicPeriod"/>
            </a:pPr>
            <a:r>
              <a:rPr lang="en-US"/>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a:t>Create a Power I report to visualize your data directly on SQL pool tables.</a:t>
            </a:r>
          </a:p>
          <a:p>
            <a:endParaRPr lang="en-US"/>
          </a:p>
          <a:p>
            <a:endParaRPr lang="en-US"/>
          </a:p>
          <a:p>
            <a:r>
              <a:rPr lang="en-US"/>
              <a:t>Details of how ADF talks to SHIR can be found at</a:t>
            </a:r>
          </a:p>
          <a:p>
            <a:endParaRPr lang="en-US"/>
          </a:p>
          <a:p>
            <a:r>
              <a:rPr lang="en-US"/>
              <a:t>https://docs.microsoft.com/en-us/azure/data-factory/create-self-hosted-integration-runtime?tabs=data-factory#command-flow-and-data-flow</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255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how does Arc extension help Defender like it does with AAD and Purview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configure via portal, powershell, or az cli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TODO: Checking on CLI</a:t>
            </a:r>
          </a:p>
          <a:p>
            <a:pPr marL="0" indent="0">
              <a:buNone/>
            </a:pPr>
            <a:endParaRPr lang="en-US"/>
          </a:p>
          <a:p>
            <a:pPr marL="228600" indent="-228600">
              <a:buAutoNum type="arabicPeriod"/>
            </a:pPr>
            <a:r>
              <a:rPr lang="en-US"/>
              <a:t>Register SQL Server as an Arc-enabled SQL Server and enable AAD authentication. Then enable Microsoft Purview which writes information into the registry or mssql.conf</a:t>
            </a:r>
          </a:p>
          <a:p>
            <a:pPr marL="228600" indent="-228600">
              <a:buAutoNum type="arabicPeriod"/>
            </a:pPr>
            <a:r>
              <a:rPr lang="en-US"/>
              <a:t>Register SQL Server in Purview Studio and create Data and/or DevOps policies</a:t>
            </a:r>
          </a:p>
          <a:p>
            <a:pPr marL="228600" indent="-228600">
              <a:buAutoNum type="arabicPeriod"/>
            </a:pPr>
            <a:r>
              <a:rPr lang="en-US"/>
              <a:t>SQL Server uses information in the registry to extract policy information from Purview and store this in a policy cache in system table metadata</a:t>
            </a:r>
          </a:p>
          <a:p>
            <a:pPr marL="228600" indent="-228600">
              <a:buAutoNum type="arabicPeriod"/>
            </a:pPr>
            <a:r>
              <a:rPr lang="en-US"/>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1276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217584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110297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2139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Ledger limits</a:t>
            </a:r>
          </a:p>
          <a:p>
            <a:endParaRPr lang="en-US"/>
          </a:p>
          <a:p>
            <a:pPr algn="l">
              <a:buFont typeface="Arial" panose="020B0604020202020204" pitchFamily="34" charset="0"/>
              <a:buChar char="•"/>
            </a:pPr>
            <a:r>
              <a:rPr lang="en-US" b="0" i="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a:solidFill>
                  <a:srgbClr val="171717"/>
                </a:solidFill>
                <a:effectLst/>
                <a:latin typeface="Segoe UI" panose="020B0502040204020203" pitchFamily="34" charset="0"/>
              </a:rPr>
              <a:t>Transactional replication isn't supported for ledger tables.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TODO: Review with latest SQL 2022 deck</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4321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Hyperscale uses snapshot backups with Azure Standard Storage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a:ln w="3175">
                  <a:noFill/>
                </a:ln>
                <a:gradFill>
                  <a:gsLst>
                    <a:gs pos="1250">
                      <a:prstClr val="black"/>
                    </a:gs>
                    <a:gs pos="100000">
                      <a:prstClr val="black"/>
                    </a:gs>
                  </a:gsLst>
                  <a:lin ang="5400000" scaled="0"/>
                </a:gradFill>
                <a:latin typeface="Segoe UI Semibold"/>
                <a:cs typeface="Segoe UI" pitchFamily="34" charset="0"/>
              </a:rPr>
            </a:br>
            <a:endParaRPr lang="en-US" sz="4000" spc="-5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Stability for critical workloads</a:t>
            </a:r>
            <a:r>
              <a:rPr lang="en-US" sz="180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a:br>
            <a:br>
              <a:rPr lang="en-US" sz="1800"/>
            </a:br>
            <a:r>
              <a:rPr lang="en-US" sz="1800"/>
              <a:t>Some customers find that the size of their databases and the overhead that compression causes, forces them to choose between maintenance activities and revenue. </a:t>
            </a:r>
            <a:br>
              <a:rPr lang="en-US" sz="1800"/>
            </a:br>
            <a:br>
              <a:rPr lang="en-US" sz="1800"/>
            </a:br>
            <a:r>
              <a:rPr lang="en-US" sz="1800"/>
              <a:t>Consider the Black Friday / holiday windows, end of month &amp; end of quarter reporting, and other spikes throughout the year.</a:t>
            </a:r>
            <a:br>
              <a:rPr lang="en-US" sz="1800"/>
            </a:br>
            <a:r>
              <a:rPr lang="en-US" sz="1800" i="1"/>
              <a:t>(Speaker notes:  You could mention Mother’s Day &amp; Valentines Day for a florist, tax season, Superbowl advertising, and other critical windows that need special considerations.)</a:t>
            </a:r>
            <a:br>
              <a:rPr lang="en-US" sz="1800" i="1"/>
            </a:br>
            <a:endParaRPr lang="en-US" sz="1800" i="1"/>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Consistent performance without oversizing</a:t>
            </a:r>
            <a:r>
              <a:rPr lang="en-US" sz="1800" b="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a:br>
            <a:endParaRPr lang="en-US" sz="1800" i="1"/>
          </a:p>
          <a:p>
            <a:pPr marL="285750" indent="-285750">
              <a:buFont typeface="Arial" panose="020B0604020202020204" pitchFamily="34" charset="0"/>
              <a:buChar char="•"/>
            </a:pPr>
            <a:r>
              <a:rPr lang="en-US" sz="1800" b="1"/>
              <a:t>Remove scalability blockers </a:t>
            </a:r>
            <a:r>
              <a:rPr lang="en-US" sz="180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b="1"/>
              <a:t>Make the most of current hardware</a:t>
            </a:r>
            <a:r>
              <a:rPr lang="en-US" sz="1800" b="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a:p>
          <a:p>
            <a:pPr algn="l">
              <a:buFont typeface="Arial" panose="020B0604020202020204" pitchFamily="34" charset="0"/>
              <a:buNone/>
            </a:pPr>
            <a:r>
              <a:rPr lang="en-US" sz="1800" b="0" i="0">
                <a:solidFill>
                  <a:srgbClr val="FFFFFF"/>
                </a:solidFill>
                <a:effectLst/>
                <a:latin typeface="Segoe UI" panose="020B0502040204020203" pitchFamily="34" charset="0"/>
              </a:rPr>
              <a:t>In </a:t>
            </a:r>
            <a:r>
              <a:rPr lang="en-US" sz="1800" b="1" i="0" u="sng">
                <a:solidFill>
                  <a:srgbClr val="FFFFFF"/>
                </a:solidFill>
                <a:effectLst/>
                <a:latin typeface="Segoe UI" panose="020B0502040204020203" pitchFamily="34" charset="0"/>
              </a:rPr>
              <a:t>SQL Server 2022</a:t>
            </a:r>
            <a:r>
              <a:rPr lang="en-US" sz="1800" b="0" i="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a:solidFill>
                  <a:srgbClr val="FFFFFF"/>
                </a:solidFill>
                <a:effectLst/>
                <a:latin typeface="Segoe UI" panose="020B0502040204020203" pitchFamily="34" charset="0"/>
              </a:rPr>
              <a:t>framework</a:t>
            </a:r>
            <a:r>
              <a:rPr lang="en-US" sz="1800" b="0" i="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a:solidFill>
                <a:srgbClr val="FFFFFF"/>
              </a:solidFill>
              <a:effectLst/>
              <a:latin typeface="Segoe UI" panose="020B0502040204020203" pitchFamily="34" charset="0"/>
            </a:endParaRPr>
          </a:p>
          <a:p>
            <a:pPr algn="l">
              <a:buFont typeface="Arial" panose="020B0604020202020204" pitchFamily="34" charset="0"/>
              <a:buNone/>
            </a:pPr>
            <a:r>
              <a:rPr lang="en-US" sz="1800" b="0" i="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a:solidFill>
                <a:srgbClr val="FFFFFF"/>
              </a:solidFill>
              <a:effectLst/>
              <a:latin typeface="Segoe UI" panose="020B0502040204020203" pitchFamily="34" charset="0"/>
            </a:endParaRPr>
          </a:p>
          <a:p>
            <a:pPr algn="l">
              <a:buFont typeface="Arial" panose="020B0604020202020204" pitchFamily="34" charset="0"/>
              <a:buNone/>
            </a:pPr>
            <a:r>
              <a:rPr lang="en-US" sz="1800" b="0" i="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a:solidFill>
                <a:srgbClr val="FFFFFF"/>
              </a:solidFill>
              <a:effectLst/>
              <a:latin typeface="Segoe UI" panose="020B0502040204020203" pitchFamily="34" charset="0"/>
            </a:endParaRPr>
          </a:p>
          <a:p>
            <a:pPr algn="l">
              <a:buFont typeface="Arial" panose="020B0604020202020204" pitchFamily="34" charset="0"/>
              <a:buNone/>
            </a:pPr>
            <a:r>
              <a:rPr lang="en-US" sz="1800" b="0" i="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a:solidFill>
                  <a:srgbClr val="FFFFFF"/>
                </a:solidFill>
                <a:effectLst/>
                <a:latin typeface="Segoe UI" panose="020B0502040204020203" pitchFamily="34" charset="0"/>
              </a:rPr>
            </a:br>
            <a:r>
              <a:rPr lang="en-US" sz="1800" b="0" i="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a:solidFill>
                  <a:srgbClr val="FFFFFF"/>
                </a:solidFill>
                <a:effectLst/>
                <a:latin typeface="Segoe UI" panose="020B0502040204020203" pitchFamily="34" charset="0"/>
              </a:rPr>
            </a:br>
            <a:r>
              <a:rPr lang="en-US" sz="1800" b="0" i="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a:solidFill>
                <a:srgbClr val="FFFFFF"/>
              </a:solidFill>
              <a:effectLst/>
              <a:latin typeface="Segoe UI" panose="020B0502040204020203" pitchFamily="34" charset="0"/>
            </a:endParaRPr>
          </a:p>
          <a:p>
            <a:pPr algn="l">
              <a:buFont typeface="Arial" panose="020B0604020202020204" pitchFamily="34" charset="0"/>
              <a:buNone/>
            </a:pPr>
            <a:r>
              <a:rPr lang="en-US" sz="1800" b="0" i="0">
                <a:solidFill>
                  <a:srgbClr val="FFFFFF"/>
                </a:solidFill>
                <a:effectLst/>
                <a:latin typeface="Segoe UI" panose="020B0502040204020203" pitchFamily="34" charset="0"/>
              </a:rPr>
              <a:t>The </a:t>
            </a:r>
            <a:r>
              <a:rPr lang="en-US" sz="1100"/>
              <a:t>Intel QAT backup compression tightly </a:t>
            </a:r>
            <a:r>
              <a:rPr lang="en-US" sz="1800" b="0" i="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a:solidFill>
                <a:srgbClr val="FFFFFF"/>
              </a:solidFill>
              <a:effectLst/>
              <a:latin typeface="Segoe UI" panose="020B0502040204020203" pitchFamily="34" charset="0"/>
            </a:endParaRPr>
          </a:p>
          <a:p>
            <a:pPr algn="l">
              <a:buFont typeface="Arial" panose="020B0604020202020204" pitchFamily="34" charset="0"/>
              <a:buNone/>
            </a:pPr>
            <a:r>
              <a:rPr lang="en-US" sz="2800" b="0" i="0">
                <a:solidFill>
                  <a:srgbClr val="FFFFFF"/>
                </a:solidFill>
                <a:effectLst/>
                <a:latin typeface="Segoe UI" panose="020B0502040204020203" pitchFamily="34" charset="0"/>
              </a:rPr>
              <a:t>During testing of Intel Quick Assist Technology (QAT) with SQL Server 2022 </a:t>
            </a:r>
            <a:r>
              <a:rPr lang="en-US" sz="1800" b="0" i="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a:solidFill>
                <a:srgbClr val="FFFFFF"/>
              </a:solidFill>
              <a:effectLst/>
              <a:latin typeface="Segoe UI" panose="020B0502040204020203" pitchFamily="34" charset="0"/>
            </a:endParaRPr>
          </a:p>
          <a:p>
            <a:pPr algn="l">
              <a:buFont typeface="Arial" panose="020B0604020202020204" pitchFamily="34" charset="0"/>
              <a:buNone/>
            </a:pPr>
            <a:r>
              <a:rPr lang="en-US" sz="1800" b="0" i="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7856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CETAS = CREATE EXTERNAL TABLE AS SELECT</a:t>
            </a:r>
          </a:p>
          <a:p>
            <a:endParaRPr lang="en-US"/>
          </a:p>
          <a:p>
            <a:r>
              <a:rPr lang="en-US"/>
              <a:t>TODO: Add in speaker notes for what are the perf best practices for parquet and delta</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3263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11/6/2022 11:07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details for SSAS at https://powerbi.microsoft.com/en-us/blog/whats-new-in-sql-server-2022-analysis-services-ctp-2-0</a:t>
            </a:r>
          </a:p>
          <a:p>
            <a:endParaRPr lang="en-US"/>
          </a:p>
          <a:p>
            <a:r>
              <a:rPr lang="en-US"/>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TODO: Still waiting for </a:t>
            </a:r>
            <a:r>
              <a:rPr lang="en-US" sz="1800">
                <a:solidFill>
                  <a:srgbClr val="262626"/>
                </a:solidFill>
                <a:effectLst/>
                <a:latin typeface="Segoe UI" panose="020B0502040204020203" pitchFamily="34" charset="0"/>
              </a:rPr>
              <a:t>Cookie McCray</a:t>
            </a:r>
            <a:r>
              <a:rPr lang="en-US" sz="1800">
                <a:solidFill>
                  <a:srgbClr val="262626"/>
                </a:solidFill>
                <a:effectLst/>
                <a:latin typeface="Arial" panose="020B0604020202020204" pitchFamily="34" charset="0"/>
              </a:rPr>
              <a:t> for details on these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3138564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11/6/2022 11:07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3.xml"/></Relationships>
</file>

<file path=ppt/slides/_rels/slide104.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18.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8.xml"/><Relationship Id="rId16" Type="http://schemas.openxmlformats.org/officeDocument/2006/relationships/image" Target="../media/image220.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17.png"/><Relationship Id="rId5" Type="http://schemas.openxmlformats.org/officeDocument/2006/relationships/hyperlink" Target="https://aka.ms/sqlserver2022decks" TargetMode="External"/><Relationship Id="rId15" Type="http://schemas.openxmlformats.org/officeDocument/2006/relationships/image" Target="../media/image219.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hyperlink" Target="https://es.wikipedia.org/wiki/Apple" TargetMode="External"/><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90.xml"/><Relationship Id="rId1" Type="http://schemas.openxmlformats.org/officeDocument/2006/relationships/slideLayout" Target="../slideLayouts/slideLayout42.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5" Type="http://schemas.openxmlformats.org/officeDocument/2006/relationships/hyperlink" Target="http://pngimg.com/download/26986" TargetMode="External"/><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1.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2.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09.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3.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0.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81.png"/><Relationship Id="rId7" Type="http://schemas.openxmlformats.org/officeDocument/2006/relationships/image" Target="../media/image57.svg"/><Relationship Id="rId12" Type="http://schemas.openxmlformats.org/officeDocument/2006/relationships/image" Target="../media/image88.sv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56.png"/><Relationship Id="rId11" Type="http://schemas.openxmlformats.org/officeDocument/2006/relationships/image" Target="../media/image87.png"/><Relationship Id="rId5" Type="http://schemas.openxmlformats.org/officeDocument/2006/relationships/image" Target="../media/image83.emf"/><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 Id="rId1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89.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2.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1.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5.png"/><Relationship Id="rId4" Type="http://schemas.openxmlformats.org/officeDocument/2006/relationships/image" Target="../media/image39.svg"/><Relationship Id="rId9" Type="http://schemas.openxmlformats.org/officeDocument/2006/relationships/image" Target="../media/image91.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98.svg"/><Relationship Id="rId2" Type="http://schemas.openxmlformats.org/officeDocument/2006/relationships/notesSlide" Target="../notesSlides/notesSlide25.xml"/><Relationship Id="rId16" Type="http://schemas.openxmlformats.org/officeDocument/2006/relationships/image" Target="../media/image100.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97.png"/><Relationship Id="rId5" Type="http://schemas.openxmlformats.org/officeDocument/2006/relationships/image" Target="../media/image60.png"/><Relationship Id="rId15" Type="http://schemas.openxmlformats.org/officeDocument/2006/relationships/image" Target="../media/image99.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29.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4.xml"/><Relationship Id="rId7" Type="http://schemas.openxmlformats.org/officeDocument/2006/relationships/slide" Target="slide87.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6.xml"/><Relationship Id="rId11" Type="http://schemas.openxmlformats.org/officeDocument/2006/relationships/image" Target="../media/image40.png"/><Relationship Id="rId5" Type="http://schemas.openxmlformats.org/officeDocument/2006/relationships/slide" Target="slide42.xml"/><Relationship Id="rId10" Type="http://schemas.openxmlformats.org/officeDocument/2006/relationships/image" Target="../media/image39.svg"/><Relationship Id="rId4" Type="http://schemas.openxmlformats.org/officeDocument/2006/relationships/slide" Target="slide17.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18.png"/><Relationship Id="rId3" Type="http://schemas.openxmlformats.org/officeDocument/2006/relationships/image" Target="../media/image112.png"/><Relationship Id="rId7" Type="http://schemas.openxmlformats.org/officeDocument/2006/relationships/image" Target="../media/image38.png"/><Relationship Id="rId12" Type="http://schemas.openxmlformats.org/officeDocument/2006/relationships/image" Target="../media/image117.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5.svg"/><Relationship Id="rId11" Type="http://schemas.openxmlformats.org/officeDocument/2006/relationships/image" Target="../media/image116.png"/><Relationship Id="rId5" Type="http://schemas.openxmlformats.org/officeDocument/2006/relationships/image" Target="../media/image114.png"/><Relationship Id="rId15" Type="http://schemas.openxmlformats.org/officeDocument/2006/relationships/image" Target="../media/image120.svg"/><Relationship Id="rId10" Type="http://schemas.openxmlformats.org/officeDocument/2006/relationships/image" Target="../media/image40.png"/><Relationship Id="rId4" Type="http://schemas.openxmlformats.org/officeDocument/2006/relationships/image" Target="../media/image113.png"/><Relationship Id="rId9" Type="http://schemas.openxmlformats.org/officeDocument/2006/relationships/image" Target="../media/image92.png"/><Relationship Id="rId14" Type="http://schemas.openxmlformats.org/officeDocument/2006/relationships/image" Target="../media/image1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2.svg"/><Relationship Id="rId5" Type="http://schemas.openxmlformats.org/officeDocument/2006/relationships/image" Target="../media/image89.png"/><Relationship Id="rId10" Type="http://schemas.openxmlformats.org/officeDocument/2006/relationships/image" Target="../media/image121.png"/><Relationship Id="rId4" Type="http://schemas.openxmlformats.org/officeDocument/2006/relationships/image" Target="../media/image39.svg"/><Relationship Id="rId9" Type="http://schemas.openxmlformats.org/officeDocument/2006/relationships/image" Target="../media/image57.sv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42.xml"/><Relationship Id="rId6" Type="http://schemas.openxmlformats.org/officeDocument/2006/relationships/image" Target="../media/image123.png"/><Relationship Id="rId5" Type="http://schemas.openxmlformats.org/officeDocument/2006/relationships/image" Target="../media/image39.sv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2.xml"/><Relationship Id="rId6" Type="http://schemas.openxmlformats.org/officeDocument/2006/relationships/image" Target="../media/image89.png"/><Relationship Id="rId11" Type="http://schemas.openxmlformats.org/officeDocument/2006/relationships/image" Target="../media/image40.png"/><Relationship Id="rId5" Type="http://schemas.openxmlformats.org/officeDocument/2006/relationships/image" Target="../media/image125.svg"/><Relationship Id="rId10" Type="http://schemas.openxmlformats.org/officeDocument/2006/relationships/image" Target="../media/image122.svg"/><Relationship Id="rId4" Type="http://schemas.openxmlformats.org/officeDocument/2006/relationships/image" Target="../media/image124.png"/><Relationship Id="rId9" Type="http://schemas.openxmlformats.org/officeDocument/2006/relationships/image" Target="../media/image12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svg"/><Relationship Id="rId3" Type="http://schemas.openxmlformats.org/officeDocument/2006/relationships/image" Target="../media/image126.png"/><Relationship Id="rId7" Type="http://schemas.openxmlformats.org/officeDocument/2006/relationships/image" Target="../media/image130.svg"/><Relationship Id="rId12" Type="http://schemas.openxmlformats.org/officeDocument/2006/relationships/image" Target="../media/image135.png"/><Relationship Id="rId17" Type="http://schemas.openxmlformats.org/officeDocument/2006/relationships/image" Target="../media/image140.svg"/><Relationship Id="rId2" Type="http://schemas.openxmlformats.org/officeDocument/2006/relationships/notesSlide" Target="../notesSlides/notesSlide35.xml"/><Relationship Id="rId16" Type="http://schemas.openxmlformats.org/officeDocument/2006/relationships/image" Target="../media/image139.png"/><Relationship Id="rId1" Type="http://schemas.openxmlformats.org/officeDocument/2006/relationships/slideLayout" Target="../slideLayouts/slideLayout42.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5" Type="http://schemas.openxmlformats.org/officeDocument/2006/relationships/image" Target="../media/image138.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3.png"/><Relationship Id="rId7"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42.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slides/_rels/slide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7.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48.png"/></Relationships>
</file>

<file path=ppt/slides/_rels/slide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50.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46.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52.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52.svg"/><Relationship Id="rId11" Type="http://schemas.openxmlformats.org/officeDocument/2006/relationships/image" Target="../media/image157.jpeg"/><Relationship Id="rId5" Type="http://schemas.openxmlformats.org/officeDocument/2006/relationships/image" Target="../media/image151.png"/><Relationship Id="rId10" Type="http://schemas.openxmlformats.org/officeDocument/2006/relationships/image" Target="../media/image156.svg"/><Relationship Id="rId4" Type="http://schemas.openxmlformats.org/officeDocument/2006/relationships/image" Target="../media/image53.svg"/><Relationship Id="rId9" Type="http://schemas.openxmlformats.org/officeDocument/2006/relationships/image" Target="../media/image15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8.xml"/><Relationship Id="rId1" Type="http://schemas.openxmlformats.org/officeDocument/2006/relationships/slideLayout" Target="../slideLayouts/slideLayout42.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60.sv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2.sv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0"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74"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64.sv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notesSlide" Target="../notesSlides/notesSlide66.xml"/><Relationship Id="rId16" Type="http://schemas.openxmlformats.org/officeDocument/2006/relationships/image" Target="../media/image173.png"/><Relationship Id="rId1" Type="http://schemas.openxmlformats.org/officeDocument/2006/relationships/slideLayout" Target="../slideLayouts/slideLayout42.xml"/><Relationship Id="rId6" Type="http://schemas.openxmlformats.org/officeDocument/2006/relationships/image" Target="../media/image163.png"/><Relationship Id="rId11" Type="http://schemas.openxmlformats.org/officeDocument/2006/relationships/image" Target="../media/image168.svg"/><Relationship Id="rId5" Type="http://schemas.openxmlformats.org/officeDocument/2006/relationships/hyperlink" Target="https://www.microsoft.com/en-us/sql-server/sql-server-2022" TargetMode="External"/><Relationship Id="rId15" Type="http://schemas.openxmlformats.org/officeDocument/2006/relationships/image" Target="../media/image172.svg"/><Relationship Id="rId10" Type="http://schemas.openxmlformats.org/officeDocument/2006/relationships/image" Target="../media/image167.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6.svg"/><Relationship Id="rId14" Type="http://schemas.openxmlformats.org/officeDocument/2006/relationships/image" Target="../media/image171.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75.xml"/></Relationships>
</file>

<file path=ppt/slides/_rels/slide8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jpeg"/><Relationship Id="rId2" Type="http://schemas.openxmlformats.org/officeDocument/2006/relationships/image" Target="../media/image175.png"/><Relationship Id="rId1" Type="http://schemas.openxmlformats.org/officeDocument/2006/relationships/slideLayout" Target="../slideLayouts/slideLayout42.xml"/><Relationship Id="rId6" Type="http://schemas.openxmlformats.org/officeDocument/2006/relationships/image" Target="../media/image179.png"/><Relationship Id="rId5" Type="http://schemas.openxmlformats.org/officeDocument/2006/relationships/image" Target="../media/image178.png"/><Relationship Id="rId10" Type="http://schemas.openxmlformats.org/officeDocument/2006/relationships/image" Target="../media/image53.svg"/><Relationship Id="rId4" Type="http://schemas.openxmlformats.org/officeDocument/2006/relationships/image" Target="../media/image177.png"/><Relationship Id="rId9" Type="http://schemas.openxmlformats.org/officeDocument/2006/relationships/image" Target="../media/image52.png"/></Relationships>
</file>

<file path=ppt/slides/_rels/slide89.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3" Type="http://schemas.openxmlformats.org/officeDocument/2006/relationships/image" Target="../media/image38.png"/><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notesSlide" Target="../notesSlides/notesSlide73.xml"/><Relationship Id="rId1" Type="http://schemas.openxmlformats.org/officeDocument/2006/relationships/slideLayout" Target="../slideLayouts/slideLayout42.xml"/><Relationship Id="rId6" Type="http://schemas.openxmlformats.org/officeDocument/2006/relationships/image" Target="../media/image183.png"/><Relationship Id="rId11" Type="http://schemas.openxmlformats.org/officeDocument/2006/relationships/image" Target="../media/image188.jpeg"/><Relationship Id="rId5" Type="http://schemas.openxmlformats.org/officeDocument/2006/relationships/image" Target="../media/image182.png"/><Relationship Id="rId10" Type="http://schemas.openxmlformats.org/officeDocument/2006/relationships/image" Target="../media/image187.jpeg"/><Relationship Id="rId4" Type="http://schemas.openxmlformats.org/officeDocument/2006/relationships/image" Target="../media/image39.svg"/><Relationship Id="rId9" Type="http://schemas.openxmlformats.org/officeDocument/2006/relationships/image" Target="../media/image186.jpeg"/><Relationship Id="rId14" Type="http://schemas.openxmlformats.org/officeDocument/2006/relationships/image" Target="../media/image191.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4.xml"/><Relationship Id="rId1" Type="http://schemas.openxmlformats.org/officeDocument/2006/relationships/slideLayout" Target="../slideLayouts/slideLayout42.xml"/><Relationship Id="rId5" Type="http://schemas.openxmlformats.org/officeDocument/2006/relationships/image" Target="../media/image194.jpeg"/><Relationship Id="rId4" Type="http://schemas.openxmlformats.org/officeDocument/2006/relationships/image" Target="../media/image193.png"/></Relationships>
</file>

<file path=ppt/slides/_rels/slide91.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184.png"/><Relationship Id="rId18" Type="http://schemas.openxmlformats.org/officeDocument/2006/relationships/image" Target="../media/image189.png"/><Relationship Id="rId3" Type="http://schemas.openxmlformats.org/officeDocument/2006/relationships/image" Target="../media/image38.png"/><Relationship Id="rId7" Type="http://schemas.openxmlformats.org/officeDocument/2006/relationships/image" Target="../media/image197.png"/><Relationship Id="rId12" Type="http://schemas.openxmlformats.org/officeDocument/2006/relationships/image" Target="../media/image183.png"/><Relationship Id="rId17" Type="http://schemas.openxmlformats.org/officeDocument/2006/relationships/image" Target="../media/image188.jpeg"/><Relationship Id="rId2" Type="http://schemas.openxmlformats.org/officeDocument/2006/relationships/notesSlide" Target="../notesSlides/notesSlide75.xml"/><Relationship Id="rId16" Type="http://schemas.openxmlformats.org/officeDocument/2006/relationships/image" Target="../media/image187.jpeg"/><Relationship Id="rId20" Type="http://schemas.openxmlformats.org/officeDocument/2006/relationships/image" Target="../media/image191.png"/><Relationship Id="rId1" Type="http://schemas.openxmlformats.org/officeDocument/2006/relationships/slideLayout" Target="../slideLayouts/slideLayout42.xml"/><Relationship Id="rId6" Type="http://schemas.openxmlformats.org/officeDocument/2006/relationships/image" Target="../media/image196.png"/><Relationship Id="rId11" Type="http://schemas.openxmlformats.org/officeDocument/2006/relationships/image" Target="../media/image182.png"/><Relationship Id="rId5" Type="http://schemas.openxmlformats.org/officeDocument/2006/relationships/image" Target="../media/image195.png"/><Relationship Id="rId15" Type="http://schemas.openxmlformats.org/officeDocument/2006/relationships/image" Target="../media/image186.jpeg"/><Relationship Id="rId10" Type="http://schemas.openxmlformats.org/officeDocument/2006/relationships/image" Target="../media/image53.svg"/><Relationship Id="rId19" Type="http://schemas.openxmlformats.org/officeDocument/2006/relationships/image" Target="../media/image190.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85.png"/></Relationships>
</file>

<file path=ppt/slides/_rels/slide92.xml.rels><?xml version="1.0" encoding="UTF-8" standalone="yes"?>
<Relationships xmlns="http://schemas.openxmlformats.org/package/2006/relationships"><Relationship Id="rId8" Type="http://schemas.openxmlformats.org/officeDocument/2006/relationships/image" Target="../media/image201.svg"/><Relationship Id="rId13" Type="http://schemas.openxmlformats.org/officeDocument/2006/relationships/image" Target="../media/image206.png"/><Relationship Id="rId18" Type="http://schemas.openxmlformats.org/officeDocument/2006/relationships/image" Target="../media/image211.svg"/><Relationship Id="rId3" Type="http://schemas.openxmlformats.org/officeDocument/2006/relationships/image" Target="../media/image38.png"/><Relationship Id="rId21" Type="http://schemas.openxmlformats.org/officeDocument/2006/relationships/image" Target="../media/image214.png"/><Relationship Id="rId7" Type="http://schemas.openxmlformats.org/officeDocument/2006/relationships/image" Target="../media/image200.png"/><Relationship Id="rId12" Type="http://schemas.openxmlformats.org/officeDocument/2006/relationships/image" Target="../media/image205.svg"/><Relationship Id="rId17" Type="http://schemas.openxmlformats.org/officeDocument/2006/relationships/image" Target="../media/image210.png"/><Relationship Id="rId2" Type="http://schemas.openxmlformats.org/officeDocument/2006/relationships/notesSlide" Target="../notesSlides/notesSlide76.xml"/><Relationship Id="rId16" Type="http://schemas.openxmlformats.org/officeDocument/2006/relationships/image" Target="../media/image209.svg"/><Relationship Id="rId20" Type="http://schemas.openxmlformats.org/officeDocument/2006/relationships/image" Target="../media/image213.svg"/><Relationship Id="rId1" Type="http://schemas.openxmlformats.org/officeDocument/2006/relationships/slideLayout" Target="../slideLayouts/slideLayout42.xml"/><Relationship Id="rId6" Type="http://schemas.openxmlformats.org/officeDocument/2006/relationships/image" Target="../media/image199.svg"/><Relationship Id="rId11" Type="http://schemas.openxmlformats.org/officeDocument/2006/relationships/image" Target="../media/image204.png"/><Relationship Id="rId5" Type="http://schemas.openxmlformats.org/officeDocument/2006/relationships/image" Target="../media/image119.png"/><Relationship Id="rId15" Type="http://schemas.openxmlformats.org/officeDocument/2006/relationships/image" Target="../media/image208.png"/><Relationship Id="rId10" Type="http://schemas.openxmlformats.org/officeDocument/2006/relationships/image" Target="../media/image203.svg"/><Relationship Id="rId19" Type="http://schemas.openxmlformats.org/officeDocument/2006/relationships/image" Target="../media/image212.png"/><Relationship Id="rId4" Type="http://schemas.openxmlformats.org/officeDocument/2006/relationships/image" Target="../media/image39.svg"/><Relationship Id="rId9" Type="http://schemas.openxmlformats.org/officeDocument/2006/relationships/image" Target="../media/image202.png"/><Relationship Id="rId14" Type="http://schemas.openxmlformats.org/officeDocument/2006/relationships/image" Target="../media/image207.svg"/><Relationship Id="rId22" Type="http://schemas.openxmlformats.org/officeDocument/2006/relationships/image" Target="../media/image215.svg"/></Relationships>
</file>

<file path=ppt/slides/_rels/slide93.xml.rels><?xml version="1.0" encoding="UTF-8" standalone="yes"?>
<Relationships xmlns="http://schemas.openxmlformats.org/package/2006/relationships"><Relationship Id="rId8" Type="http://schemas.openxmlformats.org/officeDocument/2006/relationships/image" Target="../media/image187.jpeg"/><Relationship Id="rId3" Type="http://schemas.openxmlformats.org/officeDocument/2006/relationships/image" Target="../media/image38.png"/><Relationship Id="rId7" Type="http://schemas.openxmlformats.org/officeDocument/2006/relationships/image" Target="../media/image186.jpeg"/><Relationship Id="rId12" Type="http://schemas.openxmlformats.org/officeDocument/2006/relationships/image" Target="../media/image191.png"/><Relationship Id="rId2" Type="http://schemas.openxmlformats.org/officeDocument/2006/relationships/notesSlide" Target="../notesSlides/notesSlide77.xml"/><Relationship Id="rId1" Type="http://schemas.openxmlformats.org/officeDocument/2006/relationships/slideLayout" Target="../slideLayouts/slideLayout42.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39.svg"/><Relationship Id="rId9" Type="http://schemas.openxmlformats.org/officeDocument/2006/relationships/image" Target="../media/image188.jpe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5.xml"/></Relationships>
</file>

<file path=ppt/slides/_rels/slide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82.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 </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JSON_OBJECT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JSON_ARRAY</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a:p>
            <a:pPr marL="457200" indent="-457200">
              <a:spcAft>
                <a:spcPts val="3000"/>
              </a:spcAft>
              <a:buFontTx/>
              <a:buAutoNum type="alphaUcPeriod"/>
            </a:pPr>
            <a:r>
              <a:rPr lang="en-US" sz="2000" b="1">
                <a:solidFill>
                  <a:srgbClr val="000000"/>
                </a:solidFill>
              </a:rPr>
              <a:t>​</a:t>
            </a:r>
            <a:r>
              <a:rPr lang="en-US" sz="2000">
                <a:solidFill>
                  <a:srgbClr val="000000"/>
                </a:solidFill>
              </a:rPr>
              <a:t>All of the above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separator</a:t>
            </a:r>
          </a:p>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multi-value expression</a:t>
            </a:r>
          </a:p>
          <a:p>
            <a:r>
              <a:rPr lang="en-US">
                <a:solidFill>
                  <a:srgbClr val="000000"/>
                </a:solidFill>
              </a:rPr>
              <a:t>​</a:t>
            </a:r>
            <a:r>
              <a:rPr lang="en-US" b="0">
                <a:solidFill>
                  <a:srgbClr val="000000"/>
                </a:solidFill>
              </a:rPr>
              <a:t>ordinal</a:t>
            </a:r>
          </a:p>
          <a:p>
            <a:r>
              <a:rPr lang="en-US">
                <a:solidFill>
                  <a:srgbClr val="000000"/>
                </a:solidFill>
              </a:rPr>
              <a:t>​</a:t>
            </a:r>
            <a:r>
              <a:rPr lang="en-US" b="0">
                <a:solidFill>
                  <a:srgbClr val="000000"/>
                </a:solidFill>
              </a:rPr>
              <a:t>New string types</a:t>
            </a:r>
          </a:p>
        </p:txBody>
      </p:sp>
    </p:spTree>
    <p:extLst>
      <p:ext uri="{BB962C8B-B14F-4D97-AF65-F5344CB8AC3E}">
        <p14:creationId xmlns:p14="http://schemas.microsoft.com/office/powerpoint/2010/main" val="12510718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a:t>The </a:t>
            </a:r>
            <a:r>
              <a:rPr lang="en-US" sz="2000" b="1"/>
              <a:t>most enhancements </a:t>
            </a:r>
            <a:r>
              <a:rPr lang="en-US" sz="2000"/>
              <a:t>in T-SQL than many previous releases</a:t>
            </a:r>
          </a:p>
          <a:p>
            <a:pPr lvl="0">
              <a:spcAft>
                <a:spcPts val="2400"/>
              </a:spcAft>
            </a:pPr>
            <a:r>
              <a:rPr lang="en-US" sz="2000"/>
              <a:t>Enhancements to process </a:t>
            </a:r>
            <a:r>
              <a:rPr lang="en-US" sz="2000" b="1"/>
              <a:t>JSON</a:t>
            </a:r>
            <a:endParaRPr lang="en-US" sz="2000"/>
          </a:p>
          <a:p>
            <a:pPr lvl="0">
              <a:spcAft>
                <a:spcPts val="2400"/>
              </a:spcAft>
            </a:pPr>
            <a:r>
              <a:rPr lang="en-US" sz="2000"/>
              <a:t>Core engine T-SQL enhancements for </a:t>
            </a:r>
            <a:r>
              <a:rPr lang="en-US" sz="2000" b="1"/>
              <a:t>ANSI compatibility </a:t>
            </a:r>
            <a:r>
              <a:rPr lang="en-US" sz="2000"/>
              <a:t>and</a:t>
            </a:r>
            <a:r>
              <a:rPr lang="en-US" sz="2000" b="1"/>
              <a:t> industry standards</a:t>
            </a:r>
          </a:p>
          <a:p>
            <a:pPr lvl="0">
              <a:spcAft>
                <a:spcPts val="2400"/>
              </a:spcAft>
            </a:pPr>
            <a:r>
              <a:rPr lang="en-US" sz="2000"/>
              <a:t>New T-SQL functions to process </a:t>
            </a:r>
            <a:r>
              <a:rPr lang="en-US" sz="2000" b="1"/>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a:t>Summary</a:t>
            </a:r>
            <a:br>
              <a:rPr lang="en-US"/>
            </a:br>
            <a:endParaRPr lang="en-US"/>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Summary of SQL Server 2022</a:t>
            </a:r>
          </a:p>
          <a:p>
            <a:pPr marL="457200" lvl="0" indent="-457200">
              <a:spcAft>
                <a:spcPts val="600"/>
              </a:spcAft>
              <a:defRPr/>
            </a:pPr>
            <a:r>
              <a:rPr lang="en-US" sz="1600">
                <a:gradFill>
                  <a:gsLst>
                    <a:gs pos="2917">
                      <a:prstClr val="white"/>
                    </a:gs>
                    <a:gs pos="30000">
                      <a:prstClr val="white"/>
                    </a:gs>
                  </a:gsLst>
                  <a:lin ang="5400000" scaled="0"/>
                </a:gradFill>
              </a:rPr>
              <a:t>Resources</a:t>
            </a:r>
          </a:p>
          <a:p>
            <a:pPr marL="457200" lvl="0" indent="-457200">
              <a:spcAft>
                <a:spcPts val="600"/>
              </a:spcAft>
              <a:defRPr/>
            </a:pPr>
            <a:r>
              <a:rPr lang="en-US" sz="160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a:gradFill>
                  <a:gsLst>
                    <a:gs pos="1250">
                      <a:srgbClr val="1A1A1A"/>
                    </a:gs>
                    <a:gs pos="100000">
                      <a:srgbClr val="1A1A1A"/>
                    </a:gs>
                  </a:gsLst>
                  <a:lin ang="5400000" scaled="0"/>
                </a:gradFill>
              </a:rPr>
              <a:t>Learn more</a:t>
            </a:r>
            <a:endParaRPr lang="en-US" sz="2000">
              <a:solidFill>
                <a:schemeClr val="accent1"/>
              </a:solidFill>
              <a:latin typeface="Segoe UI Semibold"/>
            </a:endParaRPr>
          </a:p>
        </p:txBody>
      </p:sp>
      <p:sp>
        <p:nvSpPr>
          <p:cNvPr id="29" name="TextBox 28">
            <a:extLst>
              <a:ext uri="{FF2B5EF4-FFF2-40B4-BE49-F238E27FC236}">
                <a16:creationId xmlns:a16="http://schemas.microsoft.com/office/drawing/2014/main" id="{5224004D-B2CC-E8C0-C8D5-48E035C36AEF}"/>
              </a:ext>
            </a:extLst>
          </p:cNvPr>
          <p:cNvSpPr txBox="1"/>
          <p:nvPr/>
        </p:nvSpPr>
        <p:spPr>
          <a:xfrm>
            <a:off x="10686328" y="6488168"/>
            <a:ext cx="1907287"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 Coming soon</a:t>
            </a: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mj-lt"/>
              </a:rPr>
              <a:t>New 19.X version</a:t>
            </a:r>
            <a:endParaRPr kumimoji="0" lang="en-US" sz="1600" b="0" i="0" u="none" strike="noStrike" kern="1200" cap="none" spc="0" normalizeH="0" baseline="0" noProof="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a:t>Improved MDX query performance</a:t>
            </a:r>
          </a:p>
          <a:p>
            <a:pPr marL="177800" lvl="1" indent="-177800">
              <a:spcAft>
                <a:spcPts val="600"/>
              </a:spcAft>
              <a:buFont typeface="Arial" panose="020B0604020202020204" pitchFamily="34" charset="0"/>
              <a:buChar char="•"/>
            </a:pPr>
            <a:r>
              <a:rPr lang="en-US" sz="1400"/>
              <a:t>Improved resource governance</a:t>
            </a:r>
          </a:p>
          <a:p>
            <a:pPr marL="177800" lvl="1" indent="-177800">
              <a:spcAft>
                <a:spcPts val="600"/>
              </a:spcAft>
              <a:buFont typeface="Arial" panose="020B0604020202020204" pitchFamily="34" charset="0"/>
              <a:buChar char="•"/>
            </a:pPr>
            <a:r>
              <a:rPr lang="en-US" sz="140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a:t>Security enhancements</a:t>
            </a:r>
          </a:p>
          <a:p>
            <a:pPr marL="177800" lvl="1" indent="-177800">
              <a:spcAft>
                <a:spcPts val="600"/>
              </a:spcAft>
              <a:buFont typeface="Arial" panose="020B0604020202020204" pitchFamily="34" charset="0"/>
              <a:buChar char="•"/>
            </a:pPr>
            <a:r>
              <a:rPr lang="en-US" sz="1400"/>
              <a:t>Browser performance improvements with Angular</a:t>
            </a:r>
          </a:p>
          <a:p>
            <a:pPr marL="177800" lvl="1" indent="-177800">
              <a:spcAft>
                <a:spcPts val="600"/>
              </a:spcAft>
              <a:buFont typeface="Arial" panose="020B0604020202020204" pitchFamily="34" charset="0"/>
              <a:buChar char="•"/>
            </a:pPr>
            <a:r>
              <a:rPr lang="en-US" sz="1400"/>
              <a:t>Accessibility bug fixes</a:t>
            </a:r>
          </a:p>
          <a:p>
            <a:pPr marL="177800" lvl="1" indent="-177800">
              <a:spcAft>
                <a:spcPts val="600"/>
              </a:spcAft>
              <a:buFont typeface="Arial" panose="020B0604020202020204" pitchFamily="34" charset="0"/>
              <a:buChar char="•"/>
            </a:pPr>
            <a:r>
              <a:rPr lang="en-US" sz="1400"/>
              <a:t>Support for SQL Server 2022 instances report server catalog</a:t>
            </a:r>
          </a:p>
          <a:p>
            <a:pPr marL="177800" lvl="1" indent="-177800">
              <a:spcAft>
                <a:spcPts val="600"/>
              </a:spcAft>
              <a:buFont typeface="Arial" panose="020B0604020202020204" pitchFamily="34" charset="0"/>
              <a:buChar char="•"/>
            </a:pPr>
            <a:r>
              <a:rPr lang="en-US" sz="140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a:t>Catalog views, DMVs, and Extended Events for monitoring and debugging</a:t>
            </a:r>
          </a:p>
          <a:p>
            <a:pPr>
              <a:spcBef>
                <a:spcPts val="0"/>
              </a:spcBef>
              <a:spcAft>
                <a:spcPts val="1800"/>
              </a:spcAft>
            </a:pPr>
            <a:r>
              <a:rPr lang="en-US" sz="1600"/>
              <a:t>Datatypes not supported include image, text, xml, timestamp, UDT, geometry, geography</a:t>
            </a:r>
          </a:p>
          <a:p>
            <a:pPr>
              <a:spcBef>
                <a:spcPts val="0"/>
              </a:spcBef>
              <a:spcAft>
                <a:spcPts val="1800"/>
              </a:spcAft>
            </a:pPr>
            <a:r>
              <a:rPr lang="en-US" sz="1600"/>
              <a:t>Can’t be used with database that use these: temporal, memory optimized, CDC, columnstore, graph</a:t>
            </a:r>
          </a:p>
          <a:p>
            <a:pPr>
              <a:spcBef>
                <a:spcPts val="0"/>
              </a:spcBef>
              <a:spcAft>
                <a:spcPts val="1800"/>
              </a:spcAft>
            </a:pPr>
            <a:r>
              <a:rPr lang="en-US" sz="1600"/>
              <a:t>Use scheduled mode to spend less on ingestion</a:t>
            </a:r>
          </a:p>
          <a:p>
            <a:pPr>
              <a:spcBef>
                <a:spcPts val="0"/>
              </a:spcBef>
              <a:spcAft>
                <a:spcPts val="1800"/>
              </a:spcAft>
            </a:pPr>
            <a:r>
              <a:rPr lang="en-US" sz="1600"/>
              <a:t>Create separate linked connections for same databases to separate ingestion</a:t>
            </a:r>
          </a:p>
          <a:p>
            <a:pPr>
              <a:spcBef>
                <a:spcPts val="0"/>
              </a:spcBef>
              <a:spcAft>
                <a:spcPts val="1800"/>
              </a:spcAft>
            </a:pPr>
            <a:r>
              <a:rPr lang="en-US" sz="1600"/>
              <a:t>Only committed transactions sent to Landing Zone (LZ)</a:t>
            </a:r>
          </a:p>
          <a:p>
            <a:pPr>
              <a:spcBef>
                <a:spcPts val="0"/>
              </a:spcBef>
              <a:spcAft>
                <a:spcPts val="1800"/>
              </a:spcAft>
            </a:pPr>
            <a:r>
              <a:rPr lang="en-US" sz="1600"/>
              <a:t>“Think” replication. Transaction commit not affected but log can’t be truncated until committed in LZ</a:t>
            </a:r>
          </a:p>
          <a:p>
            <a:pPr>
              <a:spcBef>
                <a:spcPts val="0"/>
              </a:spcBef>
              <a:spcAft>
                <a:spcPts val="1800"/>
              </a:spcAft>
            </a:pPr>
            <a:r>
              <a:rPr lang="en-US" sz="160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accent1"/>
                </a:solidFill>
                <a:latin typeface="+mj-lt"/>
                <a:ea typeface="Segoe UI" pitchFamily="34" charset="0"/>
                <a:cs typeface="Segoe UI" pitchFamily="34" charset="0"/>
                <a:hlinkClick r:id="rId3"/>
              </a:rPr>
              <a:t>aka.ms/synapselinksql</a:t>
            </a:r>
            <a:endParaRPr lang="en-US" sz="280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596122"/>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410438"/>
          </a:xfrm>
        </p:spPr>
        <p:txBody>
          <a:bodyPr lIns="182880" tIns="182880" rIns="182880"/>
          <a:lstStyle/>
          <a:p>
            <a:pPr marL="0" indent="0">
              <a:buNone/>
            </a:pPr>
            <a:r>
              <a:rPr lang="en-US" sz="2400" dirty="0">
                <a:solidFill>
                  <a:schemeClr val="accent1"/>
                </a:solidFill>
                <a:latin typeface="+mj-lt"/>
                <a:ea typeface="Calibri" panose="020F0502020204030204" pitchFamily="34" charset="0"/>
              </a:rPr>
              <a:t>Removed</a:t>
            </a:r>
          </a:p>
          <a:p>
            <a:pPr marL="0" indent="0">
              <a:spcAft>
                <a:spcPts val="600"/>
              </a:spcAft>
              <a:buNone/>
            </a:pPr>
            <a:r>
              <a:rPr lang="en-US" sz="2000" dirty="0">
                <a:effectLst/>
                <a:latin typeface="+mj-lt"/>
                <a:ea typeface="Calibri" panose="020F0502020204030204" pitchFamily="34" charset="0"/>
              </a:rPr>
              <a:t>R, Python, and Java packages</a:t>
            </a:r>
          </a:p>
          <a:p>
            <a:pPr marL="0" indent="0">
              <a:spcAft>
                <a:spcPts val="600"/>
              </a:spcAft>
              <a:buNone/>
            </a:pPr>
            <a:r>
              <a:rPr lang="en-US" sz="2000" dirty="0">
                <a:effectLst/>
                <a:latin typeface="+mj-lt"/>
                <a:ea typeface="Calibri" panose="020F0502020204030204" pitchFamily="34" charset="0"/>
              </a:rPr>
              <a:t>Polybase Hadoop connectivity with Java</a:t>
            </a:r>
          </a:p>
          <a:p>
            <a:pPr marL="0" indent="0">
              <a:spcAft>
                <a:spcPts val="600"/>
              </a:spcAft>
              <a:buNone/>
            </a:pPr>
            <a:r>
              <a:rPr lang="en-US" sz="2000" dirty="0">
                <a:latin typeface="+mj-lt"/>
                <a:ea typeface="Calibri" panose="020F0502020204030204" pitchFamily="34" charset="0"/>
              </a:rPr>
              <a:t>Polybase scale out groups</a:t>
            </a:r>
            <a:endParaRPr lang="en-US" sz="2000" dirty="0">
              <a:effectLst/>
              <a:latin typeface="+mj-lt"/>
              <a:ea typeface="Calibri" panose="020F0502020204030204" pitchFamily="34" charset="0"/>
            </a:endParaRPr>
          </a:p>
          <a:p>
            <a:pPr marL="0" indent="0">
              <a:spcAft>
                <a:spcPts val="600"/>
              </a:spcAft>
              <a:buNone/>
            </a:pPr>
            <a:r>
              <a:rPr lang="en-US" sz="2000" dirty="0">
                <a:latin typeface="+mj-lt"/>
              </a:rPr>
              <a:t>Machine learning server</a:t>
            </a:r>
          </a:p>
          <a:p>
            <a:pPr marL="0" indent="0">
              <a:spcAft>
                <a:spcPts val="600"/>
              </a:spcAft>
              <a:buNone/>
            </a:pPr>
            <a:r>
              <a:rPr lang="en-US" sz="2000" dirty="0">
                <a:latin typeface="+mj-lt"/>
              </a:rPr>
              <a:t>Distributed replay</a:t>
            </a:r>
          </a:p>
          <a:p>
            <a:pPr marL="0" indent="0">
              <a:buNone/>
            </a:pPr>
            <a:r>
              <a:rPr lang="en-US" sz="2400" dirty="0">
                <a:solidFill>
                  <a:schemeClr val="accent1"/>
                </a:solidFill>
                <a:latin typeface="+mj-lt"/>
              </a:rPr>
              <a:t>Deprecated features</a:t>
            </a:r>
          </a:p>
          <a:p>
            <a:pPr marL="0" indent="0">
              <a:buNone/>
            </a:pPr>
            <a:r>
              <a:rPr lang="en-US" sz="2000" dirty="0">
                <a:latin typeface="+mj-lt"/>
              </a:rPr>
              <a:t>Stretch database</a:t>
            </a:r>
          </a:p>
          <a:p>
            <a:pPr marL="0" indent="0">
              <a:buNone/>
            </a:pPr>
            <a:r>
              <a:rPr lang="en-US" sz="2400" dirty="0">
                <a:solidFill>
                  <a:schemeClr val="accent1"/>
                </a:solidFill>
                <a:latin typeface="+mj-lt"/>
              </a:rPr>
              <a:t>Added</a:t>
            </a:r>
          </a:p>
          <a:p>
            <a:pPr marL="0" indent="0">
              <a:buNone/>
            </a:pPr>
            <a:r>
              <a:rPr lang="en-US" sz="2000" dirty="0">
                <a:latin typeface="+mj-lt"/>
              </a:rPr>
              <a:t>Azure extension for SQL Server</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6896400" y="2821487"/>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A113FD36-6AD1-ECBD-53C4-1CF624BE2628}"/>
              </a:ext>
            </a:extLst>
          </p:cNvPr>
          <p:cNvSpPr txBox="1"/>
          <p:nvPr/>
        </p:nvSpPr>
        <p:spPr>
          <a:xfrm>
            <a:off x="295275" y="6518837"/>
            <a:ext cx="6229762" cy="246221"/>
          </a:xfrm>
          <a:prstGeom prst="rect">
            <a:avLst/>
          </a:prstGeom>
          <a:noFill/>
        </p:spPr>
        <p:txBody>
          <a:bodyPr wrap="square" lIns="0" tIns="0" rIns="0" bIns="0" rtlCol="0">
            <a:spAutoFit/>
          </a:bodyPr>
          <a:lstStyle/>
          <a:p>
            <a:pPr algn="l"/>
            <a:r>
              <a:rPr lang="en-US" sz="1600" dirty="0"/>
              <a:t>* Bring your own runtime packages</a:t>
            </a:r>
          </a:p>
        </p:txBody>
      </p:sp>
    </p:spTree>
    <p:extLst>
      <p:ext uri="{BB962C8B-B14F-4D97-AF65-F5344CB8AC3E}">
        <p14:creationId xmlns:p14="http://schemas.microsoft.com/office/powerpoint/2010/main" val="2990148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animEffect transition="in" filter="fade">
                                      <p:cBhvr>
                                        <p:cTn id="23" dur="500"/>
                                        <p:tgtEl>
                                          <p:spTgt spid="9">
                                            <p:txEl>
                                              <p:pRg st="8" end="8"/>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9" end="9"/>
                                            </p:txEl>
                                          </p:spTgt>
                                        </p:tgtEl>
                                        <p:attrNameLst>
                                          <p:attrName>style.visibility</p:attrName>
                                        </p:attrNameLst>
                                      </p:cBhvr>
                                      <p:to>
                                        <p:strVal val="visible"/>
                                      </p:to>
                                    </p:set>
                                    <p:animEffect transition="in" filter="fade">
                                      <p:cBhvr>
                                        <p:cTn id="26"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a:solidFill>
                  <a:schemeClr val="accent1"/>
                </a:solidFill>
                <a:latin typeface="+mj-lt"/>
                <a:ea typeface="Calibri" panose="020F0502020204030204" pitchFamily="34" charset="0"/>
              </a:rPr>
              <a:t>Registers Azure Arc-enabled SQL Server</a:t>
            </a:r>
          </a:p>
          <a:p>
            <a:pPr marL="0" indent="0">
              <a:buNone/>
            </a:pPr>
            <a:r>
              <a:rPr lang="en-US" sz="1800">
                <a:solidFill>
                  <a:schemeClr val="accent1"/>
                </a:solidFill>
                <a:latin typeface="+mj-lt"/>
                <a:ea typeface="Calibri" panose="020F0502020204030204" pitchFamily="34" charset="0"/>
              </a:rPr>
              <a:t>Capabilities for SQL Server 2022</a:t>
            </a:r>
          </a:p>
          <a:p>
            <a:pPr marL="0" lvl="1" indent="0">
              <a:spcAft>
                <a:spcPts val="600"/>
              </a:spcAft>
              <a:buNone/>
            </a:pPr>
            <a:r>
              <a:rPr lang="en-US" sz="160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a:latin typeface="+mj-lt"/>
                <a:ea typeface="Calibri" panose="020F0502020204030204" pitchFamily="34" charset="0"/>
                <a:cs typeface="Segoe UI" panose="020B0502040204020203" pitchFamily="34" charset="0"/>
              </a:rPr>
              <a:t>Azure Portal</a:t>
            </a:r>
          </a:p>
          <a:p>
            <a:pPr marL="0" indent="0">
              <a:buNone/>
            </a:pPr>
            <a:r>
              <a:rPr lang="en-US" sz="180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a:gradFill>
                  <a:gsLst>
                    <a:gs pos="2917">
                      <a:schemeClr val="tx1"/>
                    </a:gs>
                    <a:gs pos="30000">
                      <a:schemeClr val="tx1"/>
                    </a:gs>
                  </a:gsLst>
                  <a:lin ang="5400000" scaled="0"/>
                </a:gradFill>
                <a:hlinkClick r:id="rId3"/>
              </a:rPr>
              <a:t>https://aka.mssqllinux</a:t>
            </a:r>
            <a:endParaRPr lang="en-US" sz="2400">
              <a:gradFill>
                <a:gsLst>
                  <a:gs pos="2917">
                    <a:schemeClr val="tx1"/>
                  </a:gs>
                  <a:gs pos="30000">
                    <a:schemeClr val="tx1"/>
                  </a:gs>
                </a:gsLst>
                <a:lin ang="5400000" scaled="0"/>
              </a:gradFill>
            </a:endParaRPr>
          </a:p>
          <a:p>
            <a:pPr algn="l"/>
            <a:r>
              <a:rPr lang="en-US" sz="2400">
                <a:gradFill>
                  <a:gsLst>
                    <a:gs pos="2917">
                      <a:schemeClr val="tx1"/>
                    </a:gs>
                    <a:gs pos="30000">
                      <a:schemeClr val="tx1"/>
                    </a:gs>
                  </a:gsLst>
                  <a:lin ang="5400000" scaled="0"/>
                </a:gradFill>
                <a:hlinkClick r:id="rId4"/>
              </a:rPr>
              <a:t>https://aka.ms/sqlcontainers</a:t>
            </a:r>
            <a:endParaRPr lang="en-US" sz="2400">
              <a:gradFill>
                <a:gsLst>
                  <a:gs pos="2917">
                    <a:schemeClr val="tx1"/>
                  </a:gs>
                  <a:gs pos="30000">
                    <a:schemeClr val="tx1"/>
                  </a:gs>
                </a:gsLst>
                <a:lin ang="5400000" scaled="0"/>
              </a:gradFill>
            </a:endParaRPr>
          </a:p>
          <a:p>
            <a:pPr algn="l"/>
            <a:r>
              <a:rPr lang="en-US" sz="2400">
                <a:gradFill>
                  <a:gsLst>
                    <a:gs pos="2917">
                      <a:schemeClr val="tx1"/>
                    </a:gs>
                    <a:gs pos="30000">
                      <a:schemeClr val="tx1"/>
                    </a:gs>
                  </a:gsLst>
                  <a:lin ang="5400000" scaled="0"/>
                </a:gradFill>
                <a:hlinkClick r:id="rId5"/>
              </a:rPr>
              <a:t>https://aka.ms/sqlk8s</a:t>
            </a:r>
            <a:endParaRPr lang="en-US" sz="240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48765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r>
              <a:rPr lang="en-US" sz="1600" dirty="0">
                <a:latin typeface="+mj-lt"/>
                <a:cs typeface="Segoe UI" panose="020B0502040204020203" pitchFamily="34" charset="0"/>
              </a:rPr>
              <a:t>Microsoft Purview policies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7581900" y="6323902"/>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a:gradFill>
                  <a:gsLst>
                    <a:gs pos="2917">
                      <a:schemeClr val="tx1"/>
                    </a:gs>
                    <a:gs pos="30000">
                      <a:schemeClr val="tx1"/>
                    </a:gs>
                  </a:gsLst>
                  <a:lin ang="5400000" scaled="0"/>
                </a:gradFill>
                <a:hlinkClick r:id="rId3"/>
              </a:rPr>
              <a:t>https://aka.ms/sqlazurevm</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tx1"/>
                </a:solidFill>
                <a:latin typeface="+mj-lt"/>
                <a:cs typeface="Segoe UI" pitchFamily="34" charset="0"/>
              </a:rPr>
              <a:t>The Azure extension for SQL Server provides </a:t>
            </a:r>
          </a:p>
          <a:p>
            <a:pPr defTabSz="932472" fontAlgn="base">
              <a:spcBef>
                <a:spcPct val="0"/>
              </a:spcBef>
              <a:spcAft>
                <a:spcPct val="0"/>
              </a:spcAft>
            </a:pPr>
            <a:r>
              <a:rPr lang="en-US" sz="2000">
                <a:solidFill>
                  <a:schemeClr val="tx1"/>
                </a:solidFill>
                <a:latin typeface="+mj-lt"/>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indent="-457200" algn="l">
              <a:spcAft>
                <a:spcPts val="3000"/>
              </a:spcAft>
              <a:buAutoNum type="alphaUcPeriod"/>
            </a:pPr>
            <a:r>
              <a:rPr lang="en-US" sz="2000" b="1"/>
              <a:t>​</a:t>
            </a:r>
            <a:r>
              <a:rPr lang="en-US" sz="2000"/>
              <a:t>Cloud connected</a:t>
            </a:r>
          </a:p>
          <a:p>
            <a:pPr marL="457200" indent="-457200" algn="l">
              <a:spcAft>
                <a:spcPts val="3000"/>
              </a:spcAft>
              <a:buAutoNum type="alphaUcPeriod"/>
            </a:pPr>
            <a:r>
              <a:rPr lang="en-US" sz="2000" b="1"/>
              <a:t>​</a:t>
            </a:r>
            <a:r>
              <a:rPr lang="en-US" sz="2000"/>
              <a:t>Azure Arc</a:t>
            </a:r>
          </a:p>
          <a:p>
            <a:pPr marL="457200" indent="-457200" algn="l">
              <a:spcAft>
                <a:spcPts val="3000"/>
              </a:spcAft>
              <a:buAutoNum type="alphaUcPeriod"/>
            </a:pPr>
            <a:r>
              <a:rPr lang="en-US" sz="2000" b="1"/>
              <a:t>​</a:t>
            </a:r>
            <a:r>
              <a:rPr lang="en-US" sz="2000"/>
              <a:t>Polybase</a:t>
            </a:r>
          </a:p>
          <a:p>
            <a:pPr marL="457200" indent="-457200" algn="l">
              <a:spcAft>
                <a:spcPts val="3000"/>
              </a:spcAft>
              <a:buAutoNum type="alphaUcPeriod"/>
            </a:pPr>
            <a:r>
              <a:rPr lang="en-US" sz="2000" b="1"/>
              <a:t>​</a:t>
            </a:r>
            <a:r>
              <a:rPr lang="en-US" sz="2000"/>
              <a:t>Built-in query intelligence</a:t>
            </a:r>
          </a:p>
          <a:p>
            <a:pPr marL="457200" indent="-457200" algn="l">
              <a:spcAft>
                <a:spcPts val="3000"/>
              </a:spcAft>
              <a:buAutoNum type="alphaUcPeriod"/>
            </a:pPr>
            <a:r>
              <a:rPr lang="en-US" sz="2000" b="1"/>
              <a:t>​</a:t>
            </a:r>
            <a:r>
              <a:rPr lang="en-US" sz="2000"/>
              <a:t>A and D</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r>
              <a:rPr lang="en-US"/>
              <a:t>​</a:t>
            </a:r>
            <a:r>
              <a:rPr lang="en-US" b="0"/>
              <a:t>Synapse Link</a:t>
            </a:r>
          </a:p>
          <a:p>
            <a:r>
              <a:rPr lang="en-US"/>
              <a:t>​</a:t>
            </a:r>
            <a:r>
              <a:rPr lang="en-US" b="0"/>
              <a:t>Managed disaster recovery</a:t>
            </a:r>
          </a:p>
          <a:p>
            <a:r>
              <a:rPr lang="en-US"/>
              <a:t>​</a:t>
            </a:r>
            <a:r>
              <a:rPr lang="en-US" b="0"/>
              <a:t>AAD authentication</a:t>
            </a:r>
          </a:p>
          <a:p>
            <a:r>
              <a:rPr lang="en-US"/>
              <a:t>​</a:t>
            </a:r>
            <a:r>
              <a:rPr lang="en-US" b="0"/>
              <a:t>Data virtualization</a:t>
            </a:r>
          </a:p>
          <a:p>
            <a:r>
              <a:rPr lang="en-US"/>
              <a:t>​</a:t>
            </a:r>
            <a:r>
              <a:rPr lang="en-US" b="0"/>
              <a:t>Azure virtual machine</a:t>
            </a:r>
          </a:p>
        </p:txBody>
      </p:sp>
    </p:spTree>
    <p:extLst>
      <p:ext uri="{BB962C8B-B14F-4D97-AF65-F5344CB8AC3E}">
        <p14:creationId xmlns:p14="http://schemas.microsoft.com/office/powerpoint/2010/main" val="638233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a:t>SQL Server 2022 is </a:t>
            </a:r>
            <a:r>
              <a:rPr lang="en-US" sz="2000" b="1"/>
              <a:t>Azure-enabled </a:t>
            </a:r>
            <a:r>
              <a:rPr lang="en-US" sz="2000"/>
              <a:t>for disaster recovery, analytics, and security</a:t>
            </a:r>
          </a:p>
          <a:p>
            <a:pPr>
              <a:spcAft>
                <a:spcPts val="4200"/>
              </a:spcAft>
            </a:pPr>
            <a:r>
              <a:rPr lang="en-US" sz="2000" b="1"/>
              <a:t>Built-in query intelligence </a:t>
            </a:r>
            <a:r>
              <a:rPr lang="en-US" sz="2000"/>
              <a:t>reduces query tuning and gains you performance with</a:t>
            </a:r>
            <a:r>
              <a:rPr lang="en-US" sz="2000" b="1"/>
              <a:t> no code changes</a:t>
            </a:r>
            <a:endParaRPr lang="en-US" sz="2000"/>
          </a:p>
          <a:p>
            <a:pPr>
              <a:spcAft>
                <a:spcPts val="4200"/>
              </a:spcAft>
            </a:pPr>
            <a:r>
              <a:rPr lang="en-US" sz="2000"/>
              <a:t>SQL Server 2022 has new innovations in </a:t>
            </a:r>
            <a:r>
              <a:rPr lang="en-US" sz="2000" b="1"/>
              <a:t>security, scalability, and availability</a:t>
            </a:r>
          </a:p>
          <a:p>
            <a:pPr>
              <a:spcAft>
                <a:spcPts val="4200"/>
              </a:spcAft>
            </a:pPr>
            <a:r>
              <a:rPr lang="en-US" sz="2000" b="1"/>
              <a:t>Data virtualization and object storage </a:t>
            </a:r>
            <a:r>
              <a:rPr lang="en-US" sz="2000"/>
              <a:t>through standard SQL interfaces</a:t>
            </a:r>
          </a:p>
          <a:p>
            <a:pPr>
              <a:spcAft>
                <a:spcPts val="4200"/>
              </a:spcAft>
            </a:pPr>
            <a:r>
              <a:rPr lang="en-US" sz="2000" b="1"/>
              <a:t>Extending the T-SQL language </a:t>
            </a:r>
            <a:r>
              <a:rPr lang="en-US" sz="200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739" y="175517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latin typeface="+mj-lt"/>
                <a:ea typeface="+mn-ea"/>
                <a:cs typeface="+mn-cs"/>
              </a:rPr>
              <a:t>View and organize along with other Azure SQL services</a:t>
            </a:r>
            <a:endParaRPr kumimoji="0" lang="en-US" sz="1765" i="0" u="none" strike="noStrike" kern="1200" cap="none" spc="0" normalizeH="0" baseline="0" noProof="0">
              <a:ln>
                <a:noFill/>
              </a:ln>
              <a:effectLst/>
              <a:uLnTx/>
              <a:uFillTx/>
              <a:latin typeface="+mj-lt"/>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739" y="274860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latin typeface="+mj-lt"/>
                <a:ea typeface="+mn-ea"/>
                <a:cs typeface="+mn-cs"/>
              </a:rPr>
              <a:t>SQL Assessment with Log Analytics for best practices</a:t>
            </a:r>
            <a:endParaRPr kumimoji="0" lang="en-US" sz="1765" i="0" u="none" strike="noStrike" kern="1200" cap="none" spc="0" normalizeH="0" baseline="0" noProof="0">
              <a:ln>
                <a:noFill/>
              </a:ln>
              <a:effectLst/>
              <a:uLnTx/>
              <a:uFillTx/>
              <a:latin typeface="+mj-lt"/>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739" y="37420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latin typeface="+mj-lt"/>
                <a:ea typeface="+mn-ea"/>
                <a:cs typeface="+mn-cs"/>
              </a:rPr>
              <a:t>Microsoft Defender for SQL for security assessments</a:t>
            </a:r>
            <a:endParaRPr kumimoji="0" lang="en-US" sz="1765" i="0" u="none" strike="noStrike" kern="1200" cap="none" spc="0" normalizeH="0" baseline="0" noProof="0">
              <a:ln>
                <a:noFill/>
              </a:ln>
              <a:effectLst/>
              <a:uLnTx/>
              <a:uFillTx/>
              <a:latin typeface="+mj-lt"/>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611" y="3651480"/>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490" y="2647819"/>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5611" y="1585326"/>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739" y="46395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latin typeface="+mj-lt"/>
                <a:ea typeface="+mn-ea"/>
                <a:cs typeface="+mn-cs"/>
              </a:rPr>
              <a:t>Azure Active Directory*</a:t>
            </a:r>
            <a:endParaRPr kumimoji="0" lang="en-US" sz="1765" i="0" u="none" strike="noStrike" kern="1200" cap="none" spc="0" normalizeH="0" baseline="0" noProof="0">
              <a:ln>
                <a:noFill/>
              </a:ln>
              <a:effectLst/>
              <a:uLnTx/>
              <a:uFillTx/>
              <a:latin typeface="+mj-lt"/>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739" y="55409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latin typeface="+mj-lt"/>
                <a:ea typeface="+mn-ea"/>
                <a:cs typeface="+mn-cs"/>
              </a:rPr>
              <a:t>Microsoft Purview access policies*</a:t>
            </a:r>
            <a:endParaRPr kumimoji="0" lang="en-US" sz="1765" i="0" u="none" strike="noStrike" kern="1200" cap="none" spc="0" normalizeH="0" baseline="0" noProof="0">
              <a:ln>
                <a:noFill/>
              </a:ln>
              <a:effectLst/>
              <a:uLnTx/>
              <a:uFillTx/>
              <a:latin typeface="+mj-lt"/>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2592" y="4475137"/>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705324" y="5509494"/>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417691" y="6127132"/>
            <a:ext cx="3185029" cy="184666"/>
          </a:xfrm>
          <a:prstGeom prst="rect">
            <a:avLst/>
          </a:prstGeom>
          <a:noFill/>
        </p:spPr>
        <p:txBody>
          <a:bodyPr wrap="square" lIns="0" tIns="0" rIns="0" bIns="0" rtlCol="0">
            <a:spAutoFit/>
          </a:bodyPr>
          <a:lstStyle/>
          <a:p>
            <a:pPr algn="r"/>
            <a:r>
              <a:rPr lang="en-US" sz="1200">
                <a:gradFill>
                  <a:gsLst>
                    <a:gs pos="2917">
                      <a:schemeClr val="tx1"/>
                    </a:gs>
                    <a:gs pos="30000">
                      <a:schemeClr val="tx1"/>
                    </a:gs>
                  </a:gsLst>
                  <a:lin ang="5400000" scaled="0"/>
                </a:gradFill>
              </a:rPr>
              <a:t>* SQL Server 2022 only</a:t>
            </a:r>
          </a:p>
        </p:txBody>
      </p:sp>
    </p:spTree>
    <p:extLst>
      <p:ext uri="{BB962C8B-B14F-4D97-AF65-F5344CB8AC3E}">
        <p14:creationId xmlns:p14="http://schemas.microsoft.com/office/powerpoint/2010/main" val="7401019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a:gradFill>
                  <a:gsLst>
                    <a:gs pos="2917">
                      <a:schemeClr val="tx1"/>
                    </a:gs>
                    <a:gs pos="30000">
                      <a:schemeClr val="tx1"/>
                    </a:gs>
                  </a:gsLst>
                  <a:lin ang="5400000" scaled="0"/>
                </a:gradFill>
              </a:rPr>
              <a:t>Learn in an interactive style </a:t>
            </a:r>
            <a:r>
              <a:rPr lang="en-US" sz="2800" b="1">
                <a:gradFill>
                  <a:gsLst>
                    <a:gs pos="2917">
                      <a:schemeClr val="tx1"/>
                    </a:gs>
                    <a:gs pos="30000">
                      <a:schemeClr val="tx1"/>
                    </a:gs>
                  </a:gsLst>
                  <a:lin ang="5400000" scaled="0"/>
                </a:gradFill>
              </a:rPr>
              <a:t>what</a:t>
            </a:r>
            <a:r>
              <a:rPr lang="en-US" sz="2800">
                <a:gradFill>
                  <a:gsLst>
                    <a:gs pos="2917">
                      <a:schemeClr val="tx1"/>
                    </a:gs>
                    <a:gs pos="30000">
                      <a:schemeClr val="tx1"/>
                    </a:gs>
                  </a:gsLst>
                  <a:lin ang="5400000" scaled="0"/>
                </a:gradFill>
              </a:rPr>
              <a:t> is new in SQL Server 2022</a:t>
            </a:r>
          </a:p>
          <a:p>
            <a:pPr algn="l">
              <a:spcAft>
                <a:spcPts val="4200"/>
              </a:spcAft>
              <a:buClr>
                <a:srgbClr val="00B050"/>
              </a:buClr>
            </a:pPr>
            <a:r>
              <a:rPr lang="en-US" sz="2800">
                <a:gradFill>
                  <a:gsLst>
                    <a:gs pos="2917">
                      <a:schemeClr val="tx1"/>
                    </a:gs>
                    <a:gs pos="30000">
                      <a:schemeClr val="tx1"/>
                    </a:gs>
                  </a:gsLst>
                  <a:lin ang="5400000" scaled="0"/>
                </a:gradFill>
              </a:rPr>
              <a:t>Evaluate </a:t>
            </a:r>
            <a:r>
              <a:rPr lang="en-US" sz="2800" b="1">
                <a:gradFill>
                  <a:gsLst>
                    <a:gs pos="2917">
                      <a:schemeClr val="tx1"/>
                    </a:gs>
                    <a:gs pos="30000">
                      <a:schemeClr val="tx1"/>
                    </a:gs>
                  </a:gsLst>
                  <a:lin ang="5400000" scaled="0"/>
                </a:gradFill>
              </a:rPr>
              <a:t>why</a:t>
            </a:r>
            <a:r>
              <a:rPr lang="en-US" sz="280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a:gradFill>
                  <a:gsLst>
                    <a:gs pos="2917">
                      <a:schemeClr val="tx1"/>
                    </a:gs>
                    <a:gs pos="30000">
                      <a:schemeClr val="tx1"/>
                    </a:gs>
                  </a:gsLst>
                  <a:lin ang="5400000" scaled="0"/>
                </a:gradFill>
              </a:rPr>
              <a:t>Learn </a:t>
            </a:r>
            <a:r>
              <a:rPr lang="en-US" sz="2800" b="1">
                <a:gradFill>
                  <a:gsLst>
                    <a:gs pos="2917">
                      <a:schemeClr val="tx1"/>
                    </a:gs>
                    <a:gs pos="30000">
                      <a:schemeClr val="tx1"/>
                    </a:gs>
                  </a:gsLst>
                  <a:lin ang="5400000" scaled="0"/>
                </a:gradFill>
              </a:rPr>
              <a:t>how</a:t>
            </a:r>
            <a:r>
              <a:rPr lang="en-US" sz="280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a:gradFill>
                  <a:gsLst>
                    <a:gs pos="2917">
                      <a:schemeClr val="tx1"/>
                    </a:gs>
                    <a:gs pos="30000">
                      <a:schemeClr val="tx1"/>
                    </a:gs>
                  </a:gsLst>
                  <a:lin ang="5400000" scaled="0"/>
                </a:gradFill>
              </a:rPr>
              <a:t>Gain </a:t>
            </a:r>
            <a:r>
              <a:rPr lang="en-US" sz="2800" b="1">
                <a:gradFill>
                  <a:gsLst>
                    <a:gs pos="2917">
                      <a:schemeClr val="tx1"/>
                    </a:gs>
                    <a:gs pos="30000">
                      <a:schemeClr val="tx1"/>
                    </a:gs>
                  </a:gsLst>
                  <a:lin ang="5400000" scaled="0"/>
                </a:gradFill>
              </a:rPr>
              <a:t>hands-on</a:t>
            </a:r>
            <a:r>
              <a:rPr lang="en-US" sz="280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a:gradFill>
                  <a:gsLst>
                    <a:gs pos="2917">
                      <a:schemeClr val="tx1"/>
                    </a:gs>
                    <a:gs pos="30000">
                      <a:schemeClr val="tx1"/>
                    </a:gs>
                  </a:gsLst>
                  <a:lin ang="5400000" scaled="0"/>
                </a:gradFill>
              </a:rPr>
              <a:t>Walk away with </a:t>
            </a:r>
            <a:r>
              <a:rPr lang="en-US" sz="2800" b="1">
                <a:gradFill>
                  <a:gsLst>
                    <a:gs pos="2917">
                      <a:schemeClr val="tx1"/>
                    </a:gs>
                    <a:gs pos="30000">
                      <a:schemeClr val="tx1"/>
                    </a:gs>
                  </a:gsLst>
                  <a:lin ang="5400000" scaled="0"/>
                </a:gradFill>
              </a:rPr>
              <a:t>resources</a:t>
            </a:r>
            <a:r>
              <a:rPr lang="en-US" sz="280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a:ln w="3175">
                  <a:noFill/>
                </a:ln>
                <a:solidFill>
                  <a:srgbClr val="000000"/>
                </a:solidFill>
                <a:latin typeface="Segoe UI Semibold"/>
                <a:cs typeface="Segoe UI" pitchFamily="34" charset="0"/>
              </a:rPr>
              <a:t>and </a:t>
            </a: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a:ln>
                  <a:noFill/>
                </a:ln>
                <a:solidFill>
                  <a:srgbClr val="0078D4"/>
                </a:solidFill>
                <a:effectLst/>
                <a:uLnTx/>
                <a:uFillTx/>
                <a:latin typeface="Segoe UI Semibold"/>
                <a:ea typeface="+mn-ea"/>
                <a:cs typeface="+mn-cs"/>
              </a:rPr>
            </a:br>
            <a:r>
              <a:rPr kumimoji="0" lang="en-US" sz="1200" b="0" i="0" u="none" strike="noStrike" kern="1200" cap="none" spc="0" normalizeH="0" baseline="0" noProof="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a:t>Azure SQL </a:t>
            </a:r>
            <a:br>
              <a:rPr lang="en-US"/>
            </a:br>
            <a:r>
              <a:rPr lang="en-US"/>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a:t>Business continuity through Azure SQL Managed Instance</a:t>
            </a:r>
            <a:br>
              <a:rPr lang="en-US" sz="3200"/>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a:latin typeface="Segoe UI Semibold"/>
                <a:cs typeface="Segoe UI Semibold"/>
              </a:rPr>
              <a:t>Use PaaS for managed disaster recovery</a:t>
            </a:r>
            <a:endParaRPr kumimoji="0" lang="en-US" sz="1600" b="1" i="0" u="none" strike="noStrike" kern="1200" cap="none" spc="0" normalizeH="0" baseline="0" noProof="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a:ln>
                  <a:noFill/>
                </a:ln>
                <a:effectLst/>
                <a:uLnTx/>
                <a:uFillTx/>
                <a:latin typeface="Segoe UI Semibold"/>
                <a:ea typeface="+mn-ea"/>
                <a:cs typeface="Segoe UI Semibold"/>
              </a:rPr>
              <a:t>Don’t have</a:t>
            </a:r>
            <a:r>
              <a:rPr kumimoji="0" lang="en-US" sz="1600" b="1" i="0" u="none" strike="noStrike" kern="1200" cap="none" spc="0" normalizeH="0" noProof="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a:ln>
                  <a:noFill/>
                </a:ln>
                <a:effectLst/>
                <a:uLnTx/>
                <a:uFillTx/>
                <a:latin typeface="Segoe UI Semibold"/>
                <a:ea typeface="+mn-ea"/>
                <a:cs typeface="Segoe UI Semibold"/>
              </a:rPr>
              <a:t>Online</a:t>
            </a:r>
            <a:r>
              <a:rPr kumimoji="0" lang="en-US" sz="1600" b="1" i="0" u="none" strike="noStrike" kern="1200" cap="none" spc="0" normalizeH="0" noProof="0">
                <a:ln>
                  <a:noFill/>
                </a:ln>
                <a:effectLst/>
                <a:uLnTx/>
                <a:uFillTx/>
                <a:latin typeface="Segoe UI Semibold"/>
                <a:ea typeface="+mn-ea"/>
                <a:cs typeface="Segoe UI Semibold"/>
              </a:rPr>
              <a:t> Disaster Recovery coming soon</a:t>
            </a:r>
            <a:endParaRPr kumimoji="0" lang="en-US" sz="1600" b="1" i="0" u="none" strike="noStrike" kern="1200" cap="none" spc="0" normalizeH="0" baseline="0" noProof="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a:solidFill>
                  <a:schemeClr val="accent1"/>
                </a:solidFill>
              </a:rPr>
              <a:t>dbm </a:t>
            </a:r>
          </a:p>
          <a:p>
            <a:pPr algn="ctr"/>
            <a:r>
              <a:rPr lang="en-US" sz="120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a:solidFill>
                  <a:schemeClr val="accent1"/>
                </a:solidFill>
              </a:rPr>
              <a:t>dbm </a:t>
            </a:r>
          </a:p>
          <a:p>
            <a:pPr algn="ctr"/>
            <a:r>
              <a:rPr lang="en-US" sz="120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a:t>Secondary</a:t>
            </a:r>
          </a:p>
          <a:p>
            <a:r>
              <a:rPr lang="en-US"/>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a:t>Optional</a:t>
            </a:r>
          </a:p>
          <a:p>
            <a:r>
              <a:rPr lang="en-US"/>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a:solidFill>
                  <a:schemeClr val="accent1"/>
                </a:solidFill>
                <a:latin typeface="+mj-lt"/>
              </a:rPr>
              <a:t>Single step with SSMS </a:t>
            </a:r>
          </a:p>
          <a:p>
            <a:pPr algn="l"/>
            <a:r>
              <a:rPr lang="en-US" sz="120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a:solidFill>
                  <a:schemeClr val="accent1"/>
                </a:solidFill>
                <a:latin typeface="+mj-lt"/>
              </a:rPr>
              <a:t>&lt; SQL Server 2022	</a:t>
            </a:r>
            <a:r>
              <a:rPr lang="en-US" sz="1600">
                <a:solidFill>
                  <a:schemeClr val="accent1"/>
                </a:solidFill>
                <a:latin typeface="+mj-lt"/>
                <a:sym typeface="Wingdings" panose="05000000000000000000" pitchFamily="2" charset="2"/>
              </a:rPr>
              <a:t> </a:t>
            </a:r>
            <a:r>
              <a:rPr lang="en-US" sz="1600">
                <a:solidFill>
                  <a:schemeClr val="accent1"/>
                </a:solidFill>
                <a:latin typeface="+mj-lt"/>
              </a:rPr>
              <a:t>Migration</a:t>
            </a:r>
          </a:p>
          <a:p>
            <a:pPr algn="l"/>
            <a:r>
              <a:rPr lang="en-US" sz="1600">
                <a:solidFill>
                  <a:schemeClr val="accent1"/>
                </a:solidFill>
                <a:latin typeface="+mj-lt"/>
              </a:rPr>
              <a:t> SQL Server 2022	</a:t>
            </a:r>
            <a:r>
              <a:rPr lang="en-US" sz="1600">
                <a:solidFill>
                  <a:schemeClr val="accent1"/>
                </a:solidFill>
                <a:latin typeface="+mj-lt"/>
                <a:sym typeface="Wingdings" panose="05000000000000000000" pitchFamily="2" charset="2"/>
              </a:rPr>
              <a:t> </a:t>
            </a:r>
            <a:r>
              <a:rPr lang="en-US" sz="160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a:solidFill>
                  <a:schemeClr val="tx1"/>
                </a:solidFill>
                <a:latin typeface="+mj-lt"/>
              </a:rPr>
              <a:t>Planned failover</a:t>
            </a:r>
          </a:p>
          <a:p>
            <a:pPr marL="166688" lvl="1" indent="-166688" algn="l" defTabSz="844550">
              <a:spcBef>
                <a:spcPct val="0"/>
              </a:spcBef>
              <a:spcAft>
                <a:spcPts val="600"/>
              </a:spcAft>
              <a:buChar char="•"/>
            </a:pPr>
            <a:r>
              <a:rPr lang="en-US" sz="1400" kern="1200">
                <a:solidFill>
                  <a:schemeClr val="tx1"/>
                </a:solidFill>
              </a:rPr>
              <a:t>Stop all writes to database</a:t>
            </a:r>
          </a:p>
          <a:p>
            <a:pPr marL="166688" lvl="1" indent="-166688" algn="l" defTabSz="844550">
              <a:spcBef>
                <a:spcPct val="0"/>
              </a:spcBef>
              <a:spcAft>
                <a:spcPts val="600"/>
              </a:spcAft>
              <a:buChar char="•"/>
            </a:pPr>
            <a:r>
              <a:rPr lang="en-US" sz="1400" kern="1200">
                <a:solidFill>
                  <a:schemeClr val="tx1"/>
                </a:solidFill>
              </a:rPr>
              <a:t>Switch mode for MI from async to sync</a:t>
            </a:r>
          </a:p>
          <a:p>
            <a:pPr marL="166688" lvl="1" indent="-166688" algn="l" defTabSz="844550">
              <a:spcBef>
                <a:spcPct val="0"/>
              </a:spcBef>
              <a:spcAft>
                <a:spcPts val="600"/>
              </a:spcAft>
              <a:buChar char="•"/>
            </a:pPr>
            <a:r>
              <a:rPr lang="en-US" sz="1400" kern="1200">
                <a:solidFill>
                  <a:schemeClr val="tx1"/>
                </a:solidFill>
              </a:rPr>
              <a:t>Switch DAG to sync</a:t>
            </a:r>
          </a:p>
          <a:p>
            <a:pPr marL="166688" lvl="1" indent="-166688" algn="l" defTabSz="844550">
              <a:spcBef>
                <a:spcPct val="0"/>
              </a:spcBef>
              <a:spcAft>
                <a:spcPts val="600"/>
              </a:spcAft>
              <a:buChar char="•"/>
            </a:pPr>
            <a:r>
              <a:rPr lang="en-US" sz="1400" kern="1200">
                <a:solidFill>
                  <a:schemeClr val="tx1"/>
                </a:solidFill>
              </a:rPr>
              <a:t>Verify LSNs match</a:t>
            </a:r>
          </a:p>
          <a:p>
            <a:pPr marL="166688" lvl="1" indent="-166688" algn="l" defTabSz="844550">
              <a:spcBef>
                <a:spcPct val="0"/>
              </a:spcBef>
              <a:spcAft>
                <a:spcPts val="600"/>
              </a:spcAft>
              <a:buChar char="•"/>
            </a:pPr>
            <a:r>
              <a:rPr lang="en-US" sz="1400" kern="1200">
                <a:solidFill>
                  <a:schemeClr val="tx1"/>
                </a:solidFill>
              </a:rPr>
              <a:t>Remove link to MI</a:t>
            </a:r>
          </a:p>
          <a:p>
            <a:pPr marL="166688" lvl="1" indent="-166688" algn="l" defTabSz="844550">
              <a:spcBef>
                <a:spcPct val="0"/>
              </a:spcBef>
              <a:spcAft>
                <a:spcPts val="600"/>
              </a:spcAft>
              <a:buChar char="•"/>
            </a:pPr>
            <a:r>
              <a:rPr lang="en-US" sz="1400" kern="1200">
                <a:solidFill>
                  <a:schemeClr val="tx1"/>
                </a:solidFill>
              </a:rPr>
              <a:t>Optionally clean up DAG and AG</a:t>
            </a:r>
            <a:endParaRPr lang="en-US" sz="1600" kern="120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a:solidFill>
                  <a:schemeClr val="tx1"/>
                </a:solidFill>
                <a:latin typeface="+mj-lt"/>
              </a:rPr>
              <a:t>Forced failover</a:t>
            </a:r>
          </a:p>
          <a:p>
            <a:pPr marL="166688" lvl="1" indent="-166688" defTabSz="844550">
              <a:spcBef>
                <a:spcPct val="0"/>
              </a:spcBef>
              <a:spcAft>
                <a:spcPts val="600"/>
              </a:spcAft>
              <a:buChar char="•"/>
            </a:pPr>
            <a:r>
              <a:rPr lang="en-US" sz="1400">
                <a:solidFill>
                  <a:schemeClr val="tx1"/>
                </a:solidFill>
              </a:rPr>
              <a:t>Remove link to MI</a:t>
            </a:r>
          </a:p>
          <a:p>
            <a:pPr marL="166688" lvl="1" indent="-166688" defTabSz="844550">
              <a:spcBef>
                <a:spcPct val="0"/>
              </a:spcBef>
              <a:spcAft>
                <a:spcPts val="600"/>
              </a:spcAft>
              <a:buChar char="•"/>
            </a:pPr>
            <a:r>
              <a:rPr lang="en-US" sz="140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a:solidFill>
                  <a:schemeClr val="accent1"/>
                </a:solidFill>
                <a:latin typeface="+mj-lt"/>
              </a:rPr>
              <a:t>Single step with SSMS </a:t>
            </a:r>
          </a:p>
          <a:p>
            <a:pPr algn="l"/>
            <a:r>
              <a:rPr lang="en-US" sz="120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a:latin typeface="+mj-lt"/>
              </a:rPr>
              <a:t>SQL Server 2019</a:t>
            </a:r>
          </a:p>
          <a:p>
            <a:pPr algn="ctr"/>
            <a:r>
              <a:rPr lang="en-US" sz="200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923330"/>
          </a:xfrm>
          <a:prstGeom prst="rect">
            <a:avLst/>
          </a:prstGeom>
          <a:noFill/>
        </p:spPr>
        <p:txBody>
          <a:bodyPr wrap="none" lIns="0" tIns="0" rIns="0" bIns="0" rtlCol="0">
            <a:spAutoFit/>
          </a:bodyPr>
          <a:lstStyle/>
          <a:p>
            <a:pPr algn="ctr"/>
            <a:r>
              <a:rPr lang="en-US" sz="2000">
                <a:latin typeface="+mj-lt"/>
              </a:rPr>
              <a:t>Azure SQL </a:t>
            </a:r>
          </a:p>
          <a:p>
            <a:pPr algn="ctr"/>
            <a:r>
              <a:rPr lang="en-US" sz="2000">
                <a:latin typeface="+mj-lt"/>
              </a:rPr>
              <a:t>Managed Instance</a:t>
            </a:r>
          </a:p>
          <a:p>
            <a:pPr algn="ctr"/>
            <a:r>
              <a:rPr lang="en-US" sz="2000">
                <a:latin typeface="+mj-lt"/>
              </a:rPr>
              <a:t>Version 16.X</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a:solidFill>
                  <a:schemeClr val="accent1"/>
                </a:solidFill>
                <a:latin typeface="+mj-lt"/>
              </a:rPr>
              <a:t>database</a:t>
            </a:r>
            <a:br>
              <a:rPr lang="en-US" sz="1400">
                <a:solidFill>
                  <a:schemeClr val="accent1"/>
                </a:solidFill>
                <a:latin typeface="+mj-lt"/>
              </a:rPr>
            </a:br>
            <a:r>
              <a:rPr lang="en-US" sz="140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a:solidFill>
                  <a:schemeClr val="accent1"/>
                </a:solidFill>
                <a:latin typeface="+mj-lt"/>
              </a:rPr>
              <a:t>database</a:t>
            </a:r>
            <a:br>
              <a:rPr lang="en-US" sz="1400">
                <a:solidFill>
                  <a:schemeClr val="accent1"/>
                </a:solidFill>
                <a:latin typeface="+mj-lt"/>
              </a:rPr>
            </a:br>
            <a:r>
              <a:rPr lang="en-US" sz="1400">
                <a:solidFill>
                  <a:schemeClr val="accent1"/>
                </a:solidFill>
                <a:latin typeface="+mj-lt"/>
              </a:rPr>
              <a:t>version 945</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a:solidFill>
                  <a:srgbClr val="000000"/>
                </a:solidFill>
                <a:latin typeface="Consolas" panose="020B0609020204030204" pitchFamily="49" charset="0"/>
              </a:rPr>
              <a:t>Database 'WideWorldImporters' running the upgrade step from version 904 to version 9XX</a:t>
            </a:r>
            <a:endParaRPr lang="en-US"/>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a:latin typeface="+mj-lt"/>
              </a:rPr>
              <a:t>Locked in with </a:t>
            </a:r>
          </a:p>
          <a:p>
            <a:pPr algn="ctr"/>
            <a:r>
              <a:rPr lang="en-US" sz="1400">
                <a:latin typeface="+mj-lt"/>
              </a:rPr>
              <a:t>SQL Server 2019 RTM</a:t>
            </a:r>
          </a:p>
          <a:p>
            <a:pPr algn="ctr"/>
            <a:endParaRPr lang="en-US" sz="1400">
              <a:latin typeface="+mj-lt"/>
            </a:endParaRPr>
          </a:p>
          <a:p>
            <a:pPr algn="ctr"/>
            <a:r>
              <a:rPr lang="en-US" sz="140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a:t>Azure SQL </a:t>
            </a:r>
          </a:p>
          <a:p>
            <a:r>
              <a:rPr lang="en-US"/>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a:solidFill>
                  <a:schemeClr val="accent1"/>
                </a:solidFill>
                <a:latin typeface="+mj-lt"/>
              </a:rPr>
              <a:t>Stop write </a:t>
            </a:r>
          </a:p>
          <a:p>
            <a:pPr algn="l"/>
            <a:r>
              <a:rPr lang="en-US" sz="180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a:latin typeface="+mj-lt"/>
              </a:rPr>
              <a:t>Final version will get </a:t>
            </a:r>
            <a:br>
              <a:rPr lang="en-US" sz="1400">
                <a:latin typeface="+mj-lt"/>
              </a:rPr>
            </a:br>
            <a:r>
              <a:rPr lang="en-US" sz="1400">
                <a:latin typeface="+mj-lt"/>
              </a:rPr>
              <a:t>locked with </a:t>
            </a:r>
          </a:p>
          <a:p>
            <a:pPr algn="ctr"/>
            <a:r>
              <a:rPr lang="en-US" sz="140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646331"/>
          </a:xfrm>
          <a:prstGeom prst="rect">
            <a:avLst/>
          </a:prstGeom>
          <a:noFill/>
        </p:spPr>
        <p:txBody>
          <a:bodyPr wrap="square" lIns="0" tIns="0" rIns="0" bIns="0" rtlCol="0">
            <a:spAutoFit/>
          </a:bodyPr>
          <a:lstStyle/>
          <a:p>
            <a:pPr algn="ctr"/>
            <a:r>
              <a:rPr lang="en-US" sz="1400">
                <a:latin typeface="+mj-lt"/>
              </a:rPr>
              <a:t>New compatible option</a:t>
            </a:r>
          </a:p>
          <a:p>
            <a:pPr algn="ctr"/>
            <a:r>
              <a:rPr lang="en-US" sz="1400">
                <a:latin typeface="+mj-lt"/>
              </a:rPr>
              <a:t>Aligned with </a:t>
            </a:r>
          </a:p>
          <a:p>
            <a:pPr algn="ctr"/>
            <a:r>
              <a:rPr lang="en-US" sz="140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a:solidFill>
                  <a:schemeClr val="accent1"/>
                </a:solidFill>
                <a:latin typeface="+mj-lt"/>
              </a:rPr>
              <a:t>Create new </a:t>
            </a:r>
          </a:p>
          <a:p>
            <a:pPr algn="l"/>
            <a:r>
              <a:rPr lang="en-US" sz="180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a:solidFill>
                  <a:schemeClr val="accent1"/>
                </a:solidFill>
                <a:latin typeface="+mj-lt"/>
              </a:rPr>
              <a:t>Migrate instance objects</a:t>
            </a:r>
          </a:p>
          <a:p>
            <a:pPr algn="ctr"/>
            <a:r>
              <a:rPr lang="en-US" sz="180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a:solidFill>
                  <a:schemeClr val="accent1"/>
                </a:solidFill>
                <a:latin typeface="+mj-lt"/>
              </a:rPr>
              <a:t>database</a:t>
            </a:r>
            <a:br>
              <a:rPr lang="en-US" sz="1400">
                <a:solidFill>
                  <a:schemeClr val="accent1"/>
                </a:solidFill>
                <a:latin typeface="+mj-lt"/>
              </a:rPr>
            </a:br>
            <a:r>
              <a:rPr lang="en-US" sz="140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a:solidFill>
                  <a:schemeClr val="accent1"/>
                </a:solidFill>
                <a:latin typeface="+mj-lt"/>
              </a:rPr>
              <a:t>database</a:t>
            </a:r>
            <a:br>
              <a:rPr lang="en-US" sz="1400">
                <a:solidFill>
                  <a:schemeClr val="accent1"/>
                </a:solidFill>
                <a:latin typeface="+mj-lt"/>
              </a:rPr>
            </a:br>
            <a:r>
              <a:rPr lang="en-US" sz="140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156556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p:txBody>
          <a:bodyPr/>
          <a:lstStyle/>
          <a:p>
            <a:r>
              <a:rPr lang="en-US">
                <a:latin typeface="+mj-lt"/>
              </a:rPr>
              <a:t>Exercise 2.0</a:t>
            </a:r>
            <a:r>
              <a:rPr lang="en-US"/>
              <a:t>—Link feature for Managed Instance</a:t>
            </a:r>
          </a:p>
        </p:txBody>
      </p:sp>
    </p:spTree>
    <p:extLst>
      <p:ext uri="{BB962C8B-B14F-4D97-AF65-F5344CB8AC3E}">
        <p14:creationId xmlns:p14="http://schemas.microsoft.com/office/powerpoint/2010/main" val="29967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a:ln>
                  <a:noFill/>
                </a:ln>
                <a:solidFill>
                  <a:srgbClr val="1A1A1A"/>
                </a:solidFill>
                <a:effectLst/>
                <a:uLnTx/>
                <a:uFillTx/>
                <a:latin typeface="Segoe UI Semibold"/>
                <a:ea typeface="+mn-ea"/>
                <a:cs typeface="+mn-cs"/>
              </a:rPr>
            </a:br>
            <a:r>
              <a:rPr kumimoji="0" lang="en-US" sz="992" b="0" i="0" u="none" strike="noStrike" kern="0" cap="none" spc="0" normalizeH="0" baseline="0" noProof="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a:ln>
                  <a:noFill/>
                </a:ln>
                <a:solidFill>
                  <a:srgbClr val="1A1A1A"/>
                </a:solidFill>
                <a:effectLst/>
                <a:uLnTx/>
                <a:uFillTx/>
                <a:latin typeface="Segoe UI Semibold"/>
                <a:ea typeface="+mn-ea"/>
                <a:cs typeface="+mn-cs"/>
              </a:rPr>
            </a:br>
            <a:r>
              <a:rPr kumimoji="0" lang="en-US" sz="992" b="0" i="0" u="none" strike="noStrike" kern="1200" cap="none" spc="0" normalizeH="0" baseline="0" noProof="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Azure Synapse Link for SQL Server</a:t>
            </a:r>
            <a:br>
              <a:rPr lang="en-US"/>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Seamless analytics over on-prem operational data</a:t>
            </a:r>
            <a:endParaRPr lang="en-US"/>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Break the wall between operational and analytical stores</a:t>
            </a:r>
          </a:p>
          <a:p>
            <a:pPr lvl="0" defTabSz="914192">
              <a:spcAft>
                <a:spcPts val="2400"/>
              </a:spcAft>
              <a:defRPr/>
            </a:pPr>
            <a:r>
              <a:rPr lang="en-US" sz="1600" b="1">
                <a:latin typeface="Segoe UI Semibold"/>
                <a:cs typeface="Segoe UI Semibold"/>
              </a:rPr>
              <a:t>New change feed capability reduces impact on OLTP workloads</a:t>
            </a:r>
          </a:p>
          <a:p>
            <a:pPr lvl="0" defTabSz="914192">
              <a:spcAft>
                <a:spcPts val="2400"/>
              </a:spcAft>
              <a:defRPr/>
            </a:pPr>
            <a:r>
              <a:rPr lang="en-US" sz="1600" b="1">
                <a:latin typeface="Segoe UI Semibold"/>
                <a:cs typeface="Segoe UI Semibold"/>
              </a:rPr>
              <a:t>Near real-time latency between SQL Server and Synapse Analytics</a:t>
            </a:r>
          </a:p>
          <a:p>
            <a:pPr defTabSz="914192">
              <a:spcAft>
                <a:spcPts val="2400"/>
              </a:spcAft>
              <a:defRPr/>
            </a:pPr>
            <a:r>
              <a:rPr lang="en-US" sz="1600" b="1">
                <a:latin typeface="Segoe UI Semibold"/>
                <a:cs typeface="Segoe UI Semibold"/>
              </a:rPr>
              <a:t>Use SQL pools so harness the full power of a scalable warehouse solution</a:t>
            </a:r>
          </a:p>
          <a:p>
            <a:pPr lvl="0" defTabSz="914192">
              <a:spcAft>
                <a:spcPts val="2400"/>
              </a:spcAft>
              <a:defRPr/>
            </a:pPr>
            <a:r>
              <a:rPr lang="en-US" sz="1600" b="1">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par>
                          <p:cTn id="114" fill="hold">
                            <p:stCondLst>
                              <p:cond delay="1500"/>
                            </p:stCondLst>
                            <p:childTnLst>
                              <p:par>
                                <p:cTn id="115" presetID="10" presetClass="entr" presetSubtype="0" fill="hold" nodeType="after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fade">
                                      <p:cBhvr>
                                        <p:cTn id="1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mn-cs"/>
                </a:rPr>
                <a:t>Azure Synapse Link for SQL</a:t>
              </a:r>
              <a:endParaRPr kumimoji="0" lang="en-US" sz="1400" b="0" i="0" u="none" strike="noStrike" kern="1200" cap="none" spc="0" normalizeH="0" baseline="0" noProof="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Azure SQL Database</a:t>
                </a:r>
                <a:endParaRPr kumimoji="0" lang="en-US" sz="1400" b="0" i="0" u="none" strike="noStrike" kern="1200" cap="none" spc="0" normalizeH="0" baseline="0" noProof="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SQL Server 2022</a:t>
                </a:r>
                <a:endParaRPr kumimoji="0" lang="en-US" sz="1400" b="0" i="0" u="none" strike="noStrike" kern="1200" cap="none" spc="0" normalizeH="0" baseline="0" noProof="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Synapse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a:latin typeface="+mj-lt"/>
              </a:rPr>
              <a:t>Synapse Workspace</a:t>
            </a:r>
          </a:p>
          <a:p>
            <a:pPr>
              <a:spcAft>
                <a:spcPts val="3600"/>
              </a:spcAft>
            </a:pPr>
            <a:r>
              <a:rPr lang="en-US" sz="1800">
                <a:latin typeface="+mj-lt"/>
              </a:rPr>
              <a:t>Dedicated SQL Pool</a:t>
            </a:r>
          </a:p>
          <a:p>
            <a:pPr>
              <a:spcAft>
                <a:spcPts val="3600"/>
              </a:spcAft>
            </a:pPr>
            <a:r>
              <a:rPr lang="en-US" sz="1800">
                <a:latin typeface="+mj-lt"/>
              </a:rPr>
              <a:t>Landing Zone</a:t>
            </a:r>
          </a:p>
          <a:p>
            <a:pPr>
              <a:spcAft>
                <a:spcPts val="3600"/>
              </a:spcAft>
            </a:pPr>
            <a:r>
              <a:rPr lang="en-US" sz="1800">
                <a:latin typeface="+mj-lt"/>
              </a:rPr>
              <a:t>Self-hosted Integration Runtime</a:t>
            </a:r>
          </a:p>
          <a:p>
            <a:pPr>
              <a:spcAft>
                <a:spcPts val="3600"/>
              </a:spcAft>
            </a:pPr>
            <a:r>
              <a:rPr lang="en-US" sz="1800">
                <a:latin typeface="+mj-lt"/>
              </a:rPr>
              <a:t>SQL Server 2022 database</a:t>
            </a:r>
          </a:p>
          <a:p>
            <a:pPr>
              <a:spcAft>
                <a:spcPts val="3600"/>
              </a:spcAft>
            </a:pPr>
            <a:r>
              <a:rPr lang="en-US" sz="1800">
                <a:latin typeface="+mj-lt"/>
              </a:rPr>
              <a:t>Engine enhancements for change feed</a:t>
            </a:r>
          </a:p>
          <a:p>
            <a:pPr>
              <a:spcAft>
                <a:spcPts val="3600"/>
              </a:spcAft>
            </a:pPr>
            <a:r>
              <a:rPr lang="en-US" sz="180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a:solidFill>
                  <a:srgbClr val="0078D4"/>
                </a:solidFill>
                <a:hlinkClick r:id="rId3" action="ppaction://hlinksldjump"/>
              </a:rPr>
              <a:t>Module 1</a:t>
            </a:r>
            <a:br>
              <a:rPr lang="en-US" sz="2000">
                <a:latin typeface="Segoe UI" panose="020B0502040204020203" pitchFamily="34" charset="0"/>
                <a:cs typeface="Segoe UI" panose="020B0502040204020203" pitchFamily="34" charset="0"/>
              </a:rPr>
            </a:br>
            <a:r>
              <a:rPr lang="en-US" sz="1600">
                <a:latin typeface="+mj-lt"/>
                <a:cs typeface="Segoe UI" panose="020B0502040204020203" pitchFamily="34" charset="0"/>
              </a:rPr>
              <a:t>Introduction to SQL Server 2022</a:t>
            </a:r>
            <a:endParaRPr lang="en-US" sz="200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a:solidFill>
                  <a:srgbClr val="0078D4"/>
                </a:solidFill>
                <a:hlinkClick r:id="rId4" action="ppaction://hlinksldjump"/>
              </a:rPr>
              <a:t>Module 2</a:t>
            </a:r>
            <a:br>
              <a:rPr lang="en-US" sz="1200">
                <a:solidFill>
                  <a:srgbClr val="0078D4"/>
                </a:solidFill>
              </a:rPr>
            </a:br>
            <a:r>
              <a:rPr lang="en-US" sz="1600">
                <a:latin typeface="+mj-lt"/>
                <a:cs typeface="Segoe UI" panose="020B0502040204020203" pitchFamily="34" charset="0"/>
              </a:rPr>
              <a:t>Connect SQL Server 2022 to Azure</a:t>
            </a:r>
            <a:endParaRPr lang="en-US" sz="180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a:solidFill>
                  <a:srgbClr val="0078D4"/>
                </a:solidFill>
                <a:hlinkClick r:id="rId5" action="ppaction://hlinksldjump"/>
              </a:rPr>
              <a:t>Module 3</a:t>
            </a:r>
            <a:br>
              <a:rPr lang="en-US" sz="1200">
                <a:solidFill>
                  <a:srgbClr val="0078D4"/>
                </a:solidFill>
              </a:rPr>
            </a:br>
            <a:r>
              <a:rPr lang="en-US" sz="1600">
                <a:latin typeface="+mj-lt"/>
                <a:cs typeface="Segoe UI" panose="020B0502040204020203" pitchFamily="34" charset="0"/>
              </a:rPr>
              <a:t>Accelerate performance with built-in query intelligence</a:t>
            </a:r>
            <a:endParaRPr lang="en-US" sz="180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a:solidFill>
                  <a:srgbClr val="0078D4"/>
                </a:solidFill>
                <a:hlinkClick r:id="rId6" action="ppaction://hlinksldjump"/>
              </a:rPr>
              <a:t>Module 4</a:t>
            </a:r>
            <a:endParaRPr lang="en-US" sz="1200">
              <a:solidFill>
                <a:srgbClr val="0078D4"/>
              </a:solidFill>
            </a:endParaRPr>
          </a:p>
          <a:p>
            <a:pPr defTabSz="896350"/>
            <a:r>
              <a:rPr lang="en-US" sz="1600">
                <a:latin typeface="+mj-lt"/>
                <a:cs typeface="Segoe UI" panose="020B0502040204020203" pitchFamily="34" charset="0"/>
              </a:rPr>
              <a:t>Power your database with</a:t>
            </a:r>
          </a:p>
          <a:p>
            <a:pPr defTabSz="896350"/>
            <a:r>
              <a:rPr lang="en-US" sz="160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a:solidFill>
                  <a:srgbClr val="0078D4"/>
                </a:solidFill>
                <a:hlinkClick r:id="rId7" action="ppaction://hlinksldjump"/>
              </a:rPr>
              <a:t>Module 5</a:t>
            </a:r>
            <a:endParaRPr lang="en-US" sz="1200">
              <a:solidFill>
                <a:srgbClr val="0078D4"/>
              </a:solidFill>
            </a:endParaRPr>
          </a:p>
          <a:p>
            <a:pPr defTabSz="896350"/>
            <a:r>
              <a:rPr lang="en-US" sz="1600">
                <a:latin typeface="+mj-lt"/>
                <a:cs typeface="Segoe UI" panose="020B0502040204020203" pitchFamily="34" charset="0"/>
              </a:rPr>
              <a:t>Access new sources with data virtualization </a:t>
            </a:r>
          </a:p>
          <a:p>
            <a:pPr defTabSz="896350"/>
            <a:r>
              <a:rPr lang="en-US" sz="160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a:solidFill>
                  <a:srgbClr val="0078D4"/>
                </a:solidFill>
                <a:hlinkClick r:id="rId8" action="ppaction://hlinksldjump"/>
              </a:rPr>
              <a:t>Module 6</a:t>
            </a:r>
            <a:endParaRPr lang="en-US" sz="1200">
              <a:solidFill>
                <a:srgbClr val="0078D4"/>
              </a:solidFill>
            </a:endParaRPr>
          </a:p>
          <a:p>
            <a:pPr defTabSz="896350"/>
            <a:r>
              <a:rPr lang="en-US" sz="1600">
                <a:latin typeface="+mj-lt"/>
                <a:cs typeface="Segoe UI" panose="020B0502040204020203" pitchFamily="34" charset="0"/>
              </a:rPr>
              <a:t>Enhance your application with new </a:t>
            </a:r>
          </a:p>
          <a:p>
            <a:pPr defTabSz="896350"/>
            <a:r>
              <a:rPr lang="en-US" sz="160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a:solidFill>
                  <a:srgbClr val="0078D4"/>
                </a:solidFill>
              </a:rPr>
              <a:t>Module 7</a:t>
            </a:r>
          </a:p>
          <a:p>
            <a:pPr defTabSz="896350"/>
            <a:r>
              <a:rPr lang="en-US" sz="160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a:latin typeface="+mj-lt"/>
              </a:rPr>
              <a:t>Self-hosted</a:t>
            </a:r>
          </a:p>
          <a:p>
            <a:pPr algn="l"/>
            <a:r>
              <a:rPr lang="en-US" sz="120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a:solidFill>
                  <a:schemeClr val="accent1"/>
                </a:solidFill>
                <a:latin typeface="+mj-lt"/>
              </a:rPr>
              <a:t>Table </a:t>
            </a:r>
          </a:p>
          <a:p>
            <a:pPr algn="ctr"/>
            <a:r>
              <a:rPr lang="en-US" sz="120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a:solidFill>
                  <a:schemeClr val="accent1"/>
                </a:solidFill>
                <a:latin typeface="+mj-lt"/>
              </a:rPr>
              <a:t>SQL dedicated</a:t>
            </a:r>
          </a:p>
          <a:p>
            <a:pPr algn="ctr"/>
            <a:r>
              <a:rPr lang="en-US" sz="120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a:latin typeface="+mj-lt"/>
              </a:rPr>
              <a:t>Synapse link stored </a:t>
            </a:r>
          </a:p>
          <a:p>
            <a:r>
              <a:rPr lang="en-US" sz="120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a:solidFill>
                  <a:schemeClr val="accent1"/>
                </a:solidFill>
                <a:latin typeface="+mj-lt"/>
              </a:rPr>
              <a:t>parquet &amp;</a:t>
            </a:r>
          </a:p>
          <a:p>
            <a:pPr algn="ctr"/>
            <a:r>
              <a:rPr lang="en-US" sz="120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a:latin typeface="+mj-lt"/>
              </a:rPr>
              <a:t>csv &amp; </a:t>
            </a:r>
          </a:p>
          <a:p>
            <a:pPr algn="ctr"/>
            <a:r>
              <a:rPr lang="en-US" sz="120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a:latin typeface="+mj-lt"/>
              </a:rPr>
              <a:t>Linked Service </a:t>
            </a:r>
          </a:p>
          <a:p>
            <a:pPr algn="ctr"/>
            <a:r>
              <a:rPr lang="en-US" sz="120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a:latin typeface="+mj-lt"/>
              </a:rPr>
              <a:t>Linked Service</a:t>
            </a:r>
          </a:p>
          <a:p>
            <a:pPr algn="ctr"/>
            <a:r>
              <a:rPr lang="en-US" sz="120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a:latin typeface="+mj-lt"/>
              </a:rPr>
              <a:t>Linked</a:t>
            </a:r>
          </a:p>
          <a:p>
            <a:pPr algn="ctr"/>
            <a:r>
              <a:rPr lang="en-US" sz="120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a:t>Azure Synapse Link for SQL Server</a:t>
            </a:r>
            <a:br>
              <a:rPr lang="en-US"/>
            </a:br>
            <a:r>
              <a:rPr lang="en-US" sz="200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Demo</a:t>
            </a:r>
          </a:p>
        </p:txBody>
      </p:sp>
      <p:sp>
        <p:nvSpPr>
          <p:cNvPr id="5" name="Text Placeholder 4">
            <a:extLst>
              <a:ext uri="{FF2B5EF4-FFF2-40B4-BE49-F238E27FC236}">
                <a16:creationId xmlns:a16="http://schemas.microsoft.com/office/drawing/2014/main" id="{9E0CD955-7648-3028-6520-775A57032F1F}"/>
              </a:ext>
            </a:extLst>
          </p:cNvPr>
          <p:cNvSpPr>
            <a:spLocks noGrp="1"/>
          </p:cNvSpPr>
          <p:nvPr>
            <p:ph type="body" sz="quarter" idx="12"/>
          </p:nvPr>
        </p:nvSpPr>
        <p:spPr/>
        <p:txBody>
          <a:bodyPr/>
          <a:lstStyle/>
          <a:p>
            <a:r>
              <a:rPr lang="en-US">
                <a:latin typeface="+mj-lt"/>
              </a:rPr>
              <a:t>Exercise 2.1</a:t>
            </a:r>
            <a:r>
              <a:rPr lang="en-US"/>
              <a:t>—Synapse link for SQL Server</a:t>
            </a:r>
          </a:p>
        </p:txBody>
      </p:sp>
    </p:spTree>
    <p:extLst>
      <p:ext uri="{BB962C8B-B14F-4D97-AF65-F5344CB8AC3E}">
        <p14:creationId xmlns:p14="http://schemas.microsoft.com/office/powerpoint/2010/main" val="168417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a:latin typeface="+mj-lt"/>
              </a:rPr>
              <a:t>Azure</a:t>
            </a:r>
            <a:br>
              <a:rPr lang="en-US" sz="2400">
                <a:latin typeface="+mj-lt"/>
              </a:rPr>
            </a:br>
            <a:r>
              <a:rPr lang="en-US" sz="240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a:latin typeface="+mj-lt"/>
              </a:rPr>
              <a:t>Microsoft Defender</a:t>
            </a:r>
            <a:br>
              <a:rPr lang="en-US" sz="2400">
                <a:latin typeface="+mj-lt"/>
              </a:rPr>
            </a:br>
            <a:r>
              <a:rPr lang="en-US" sz="240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a:latin typeface="+mj-lt"/>
              </a:rPr>
              <a:t>Azure Active Directory </a:t>
            </a:r>
          </a:p>
          <a:p>
            <a:pPr algn="ctr"/>
            <a:r>
              <a:rPr lang="en-US" sz="240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a:t>SQL Server 2022</a:t>
            </a:r>
          </a:p>
          <a:p>
            <a:r>
              <a:rPr lang="en-US" sz="140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windows registry</a:t>
            </a:r>
          </a:p>
          <a:p>
            <a:pPr algn="l"/>
            <a:r>
              <a:rPr lang="en-US" sz="140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a:hlinkClick r:id="rId12"/>
              </a:rPr>
              <a:t>https://aka.ms/aadsqlserver</a:t>
            </a:r>
            <a:endParaRPr lang="en-US"/>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a:gradFill>
                  <a:gsLst>
                    <a:gs pos="2917">
                      <a:schemeClr val="tx1"/>
                    </a:gs>
                    <a:gs pos="30000">
                      <a:schemeClr val="tx1"/>
                    </a:gs>
                  </a:gsLst>
                  <a:lin ang="5400000" scaled="0"/>
                </a:gradFill>
              </a:rPr>
              <a:t>*Coming soon</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Lineage</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a:t>Microsoft Purview integration</a:t>
            </a:r>
            <a:br>
              <a:rPr lang="en-US"/>
            </a:br>
            <a:r>
              <a:rPr kumimoji="0" lang="en-US" sz="2000" b="0" i="0" u="none" strike="noStrike" kern="1200" cap="none" spc="0" normalizeH="0" baseline="0" noProof="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and governance over your entire data estate</a:t>
            </a:r>
            <a:endParaRPr lang="en-US"/>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Automatically scan on-prem SQL Server to capture metadata </a:t>
            </a:r>
          </a:p>
          <a:p>
            <a:pPr lvl="0" defTabSz="914192">
              <a:spcAft>
                <a:spcPts val="2400"/>
              </a:spcAft>
              <a:defRPr/>
            </a:pPr>
            <a:r>
              <a:rPr lang="en-US" sz="1600" b="1">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a:latin typeface="Segoe UI Semibold"/>
                <a:cs typeface="Segoe UI Semibold"/>
              </a:rPr>
              <a:t>Track lineage for usage and dependencies</a:t>
            </a:r>
          </a:p>
          <a:p>
            <a:pPr lvl="0" defTabSz="914192">
              <a:spcAft>
                <a:spcPts val="2400"/>
              </a:spcAft>
              <a:defRPr/>
            </a:pPr>
            <a:r>
              <a:rPr lang="en-US" sz="1600" b="1">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need central insights</a:t>
            </a:r>
            <a:r>
              <a:rPr kumimoji="0" lang="en-US" sz="2000" i="0" u="none" strike="noStrike" kern="1200" cap="none" spc="0" normalizeH="0" noProof="0">
                <a:ln>
                  <a:noFill/>
                </a:ln>
                <a:solidFill>
                  <a:srgbClr val="0078D4"/>
                </a:solidFill>
                <a:effectLst/>
                <a:uLnTx/>
                <a:uFillTx/>
                <a:latin typeface="+mj-lt"/>
                <a:ea typeface="+mn-ea"/>
                <a:cs typeface="+mn-cs"/>
              </a:rPr>
              <a:t> </a:t>
            </a:r>
            <a:r>
              <a:rPr kumimoji="0" lang="en-US" sz="2000" i="0" u="none" strike="noStrike" kern="1200" cap="none" spc="0" normalizeH="0" baseline="0" noProof="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a:solidFill>
                  <a:schemeClr val="accent1"/>
                </a:solidFill>
                <a:latin typeface="+mj-lt"/>
              </a:rPr>
              <a:t>Futures:</a:t>
            </a:r>
          </a:p>
          <a:p>
            <a:pPr algn="l">
              <a:spcAft>
                <a:spcPts val="600"/>
              </a:spcAft>
            </a:pPr>
            <a:r>
              <a:rPr lang="en-US" sz="1400"/>
              <a:t>More granular scope</a:t>
            </a:r>
          </a:p>
          <a:p>
            <a:pPr algn="l">
              <a:spcAft>
                <a:spcPts val="600"/>
              </a:spcAft>
            </a:pPr>
            <a:r>
              <a:rPr lang="en-US" sz="1400"/>
              <a:t>New policies</a:t>
            </a:r>
          </a:p>
          <a:p>
            <a:pPr algn="l">
              <a:spcAft>
                <a:spcPts val="600"/>
              </a:spcAft>
            </a:pPr>
            <a:r>
              <a:rPr lang="en-US" sz="1400"/>
              <a:t>Self-service access</a:t>
            </a:r>
            <a:endParaRPr lang="en-US" sz="160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a:solidFill>
                  <a:schemeClr val="bg1"/>
                </a:solidFill>
                <a:latin typeface="+mj-lt"/>
              </a:rPr>
              <a:t>Data</a:t>
            </a:r>
          </a:p>
          <a:p>
            <a:pPr marL="231775" indent="-231775" algn="l">
              <a:buFont typeface="Arial" panose="020B0604020202020204" pitchFamily="34" charset="0"/>
              <a:buChar char="•"/>
            </a:pPr>
            <a:r>
              <a:rPr lang="en-US" sz="1800">
                <a:solidFill>
                  <a:schemeClr val="bg1"/>
                </a:solidFill>
              </a:rPr>
              <a:t>Read</a:t>
            </a:r>
          </a:p>
          <a:p>
            <a:pPr marL="231775" indent="-231775" algn="l">
              <a:buFont typeface="Arial" panose="020B0604020202020204" pitchFamily="34" charset="0"/>
              <a:buChar char="•"/>
            </a:pPr>
            <a:r>
              <a:rPr lang="en-US" sz="180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a:solidFill>
                  <a:schemeClr val="bg1"/>
                </a:solidFill>
                <a:latin typeface="+mj-lt"/>
              </a:rPr>
              <a:t>DevOps</a:t>
            </a:r>
          </a:p>
          <a:p>
            <a:pPr marL="231775" indent="-231775" algn="l">
              <a:buFont typeface="Arial" panose="020B0604020202020204" pitchFamily="34" charset="0"/>
              <a:buChar char="•"/>
            </a:pPr>
            <a:r>
              <a:rPr lang="en-US" sz="1800">
                <a:solidFill>
                  <a:schemeClr val="bg1"/>
                </a:solidFill>
              </a:rPr>
              <a:t>Performance Monitoring</a:t>
            </a:r>
          </a:p>
          <a:p>
            <a:pPr marL="231775" indent="-231775" algn="l">
              <a:buFont typeface="Arial" panose="020B0604020202020204" pitchFamily="34" charset="0"/>
              <a:buChar char="•"/>
            </a:pPr>
            <a:r>
              <a:rPr lang="en-US" sz="180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a:hlinkClick r:id="rId3"/>
              </a:rPr>
              <a:t>https://aka.ms/</a:t>
            </a:r>
            <a:r>
              <a:rPr lang="en-US"/>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a:solidFill>
                  <a:schemeClr val="accent1"/>
                </a:solidFill>
                <a:latin typeface="+mj-lt"/>
              </a:rPr>
              <a:t>Data DevOps policies</a:t>
            </a:r>
            <a:endParaRPr lang="en-US" sz="140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a:t>Azure </a:t>
            </a:r>
          </a:p>
          <a:p>
            <a:pPr algn="l"/>
            <a:r>
              <a:rPr lang="en-US"/>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a:solidFill>
                  <a:schemeClr val="accent1"/>
                </a:solidFill>
              </a:rPr>
              <a:t>AAD login</a:t>
            </a:r>
            <a:endParaRPr lang="en-US" sz="140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windows registry</a:t>
            </a:r>
          </a:p>
          <a:p>
            <a:pPr algn="l"/>
            <a:r>
              <a:rPr lang="en-US" sz="140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p:txBody>
          <a:bodyPr/>
          <a:lstStyle/>
          <a:p>
            <a:r>
              <a:rPr lang="en-US">
                <a:latin typeface="+mj-lt"/>
              </a:rPr>
              <a:t>Exercise 2.3</a:t>
            </a:r>
            <a:r>
              <a:rPr lang="en-US"/>
              <a:t>—Microsoft Purview access policies for SQL Server</a:t>
            </a:r>
          </a:p>
        </p:txBody>
      </p:sp>
    </p:spTree>
    <p:extLst>
      <p:ext uri="{BB962C8B-B14F-4D97-AF65-F5344CB8AC3E}">
        <p14:creationId xmlns:p14="http://schemas.microsoft.com/office/powerpoint/2010/main" val="103335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a:t>Microsoft Defender for Cloud—Databases Protection</a:t>
            </a:r>
            <a:br>
              <a:rPr lang="en-US"/>
            </a:br>
            <a:r>
              <a:rPr lang="en-US" sz="1800">
                <a:solidFill>
                  <a:schemeClr val="accent1"/>
                </a:solidFill>
              </a:rPr>
              <a:t>Protect SQL workloads through security posture management and allow timely responses to threats </a:t>
            </a:r>
            <a:endParaRPr lang="en-US">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a:ln>
                  <a:solidFill>
                    <a:srgbClr val="FFFFFF">
                      <a:alpha val="0"/>
                    </a:srgbClr>
                  </a:solidFill>
                </a:ln>
                <a:solidFill>
                  <a:srgbClr val="000000"/>
                </a:solidFill>
                <a:latin typeface="+mj-lt"/>
                <a:cs typeface="Segoe UI Semibold" charset="0"/>
              </a:rPr>
              <a:t>Protected</a:t>
            </a:r>
          </a:p>
          <a:p>
            <a:pPr algn="ctr">
              <a:defRPr/>
            </a:pPr>
            <a:r>
              <a:rPr lang="en-US" sz="1400" kern="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a:solidFill>
                  <a:schemeClr val="accent1"/>
                </a:solidFill>
                <a:latin typeface="+mj-lt"/>
                <a:cs typeface="Segoe UI" panose="020B0502040204020203" pitchFamily="34" charset="0"/>
              </a:rPr>
              <a:t>1-click enablement </a:t>
            </a:r>
            <a:r>
              <a:rPr lang="en-US" sz="110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a:ln w="3175">
                  <a:noFill/>
                </a:ln>
                <a:solidFill>
                  <a:schemeClr val="accent1"/>
                </a:solidFill>
                <a:latin typeface="+mj-lt"/>
                <a:cs typeface="Segoe UI" panose="020B0502040204020203" pitchFamily="34" charset="0"/>
              </a:rPr>
              <a:t>Security </a:t>
            </a:r>
            <a:br>
              <a:rPr lang="en-US" sz="1600" b="1">
                <a:ln w="3175">
                  <a:noFill/>
                </a:ln>
                <a:solidFill>
                  <a:schemeClr val="accent1"/>
                </a:solidFill>
                <a:latin typeface="+mj-lt"/>
                <a:cs typeface="Segoe UI" panose="020B0502040204020203" pitchFamily="34" charset="0"/>
              </a:rPr>
            </a:br>
            <a:r>
              <a:rPr lang="en-US" sz="1600" b="1">
                <a:ln w="3175">
                  <a:noFill/>
                </a:ln>
                <a:solidFill>
                  <a:schemeClr val="accent1"/>
                </a:solidFill>
                <a:latin typeface="+mj-lt"/>
                <a:cs typeface="Segoe UI" panose="020B0502040204020203" pitchFamily="34" charset="0"/>
              </a:rPr>
              <a:t>posture management</a:t>
            </a:r>
          </a:p>
          <a:p>
            <a:pPr algn="ctr"/>
            <a:r>
              <a:rPr lang="en-US" sz="1100">
                <a:solidFill>
                  <a:srgbClr val="000000"/>
                </a:solidFill>
                <a:latin typeface="Segoe UI" panose="020B0502040204020203" pitchFamily="34" charset="0"/>
                <a:cs typeface="Segoe UI" panose="020B0502040204020203" pitchFamily="34" charset="0"/>
              </a:rPr>
              <a:t>Discover, track, and remediate </a:t>
            </a:r>
            <a:r>
              <a:rPr lang="en-US" sz="1100" b="1">
                <a:solidFill>
                  <a:schemeClr val="accent1"/>
                </a:solidFill>
                <a:latin typeface="+mj-lt"/>
                <a:cs typeface="Segoe UI" panose="020B0502040204020203" pitchFamily="34" charset="0"/>
              </a:rPr>
              <a:t>SQL workloads</a:t>
            </a:r>
            <a:r>
              <a:rPr lang="en-US" sz="1100">
                <a:solidFill>
                  <a:schemeClr val="accent1"/>
                </a:solidFill>
                <a:latin typeface="+mj-lt"/>
                <a:cs typeface="Segoe UI" panose="020B0502040204020203" pitchFamily="34" charset="0"/>
              </a:rPr>
              <a:t> </a:t>
            </a:r>
            <a:r>
              <a:rPr lang="en-US" sz="1100" b="1">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a:ln w="3175">
                  <a:noFill/>
                </a:ln>
                <a:solidFill>
                  <a:schemeClr val="accent1"/>
                </a:solidFill>
                <a:latin typeface="+mj-lt"/>
                <a:cs typeface="Segoe UI" panose="020B0502040204020203" pitchFamily="34" charset="0"/>
              </a:rPr>
              <a:t>Advanced </a:t>
            </a:r>
            <a:br>
              <a:rPr lang="en-US" sz="1600" b="1">
                <a:ln w="3175">
                  <a:noFill/>
                </a:ln>
                <a:solidFill>
                  <a:schemeClr val="accent1"/>
                </a:solidFill>
                <a:latin typeface="+mj-lt"/>
                <a:cs typeface="Segoe UI" panose="020B0502040204020203" pitchFamily="34" charset="0"/>
              </a:rPr>
            </a:br>
            <a:r>
              <a:rPr lang="en-US" sz="1600" b="1">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a:solidFill>
                  <a:schemeClr val="accent1"/>
                </a:solidFill>
                <a:latin typeface="+mj-lt"/>
                <a:cs typeface="Segoe UI" panose="020B0502040204020203" pitchFamily="34" charset="0"/>
              </a:rPr>
              <a:t>Detect and response </a:t>
            </a:r>
            <a:r>
              <a:rPr lang="en-US" sz="1100">
                <a:solidFill>
                  <a:srgbClr val="000000"/>
                </a:solidFill>
                <a:latin typeface="Segoe UI" panose="020B0502040204020203" pitchFamily="34" charset="0"/>
                <a:cs typeface="Segoe UI" panose="020B0502040204020203" pitchFamily="34" charset="0"/>
              </a:rPr>
              <a:t>unusual </a:t>
            </a:r>
            <a:br>
              <a:rPr lang="en-US" sz="1100">
                <a:solidFill>
                  <a:srgbClr val="000000"/>
                </a:solidFill>
                <a:latin typeface="Segoe UI" panose="020B0502040204020203" pitchFamily="34" charset="0"/>
                <a:cs typeface="Segoe UI" panose="020B0502040204020203" pitchFamily="34" charset="0"/>
              </a:rPr>
            </a:br>
            <a:r>
              <a:rPr lang="en-US" sz="1100">
                <a:solidFill>
                  <a:srgbClr val="000000"/>
                </a:solidFill>
                <a:latin typeface="Segoe UI" panose="020B0502040204020203" pitchFamily="34" charset="0"/>
                <a:cs typeface="Segoe UI" panose="020B0502040204020203" pitchFamily="34" charset="0"/>
              </a:rPr>
              <a:t>and harmful attempts to breach </a:t>
            </a:r>
            <a:br>
              <a:rPr lang="en-US" sz="1100">
                <a:solidFill>
                  <a:srgbClr val="000000"/>
                </a:solidFill>
                <a:latin typeface="Segoe UI" panose="020B0502040204020203" pitchFamily="34" charset="0"/>
                <a:cs typeface="Segoe UI" panose="020B0502040204020203" pitchFamily="34" charset="0"/>
              </a:rPr>
            </a:br>
            <a:r>
              <a:rPr lang="en-US" sz="110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a:ln w="3175">
                  <a:noFill/>
                </a:ln>
                <a:solidFill>
                  <a:schemeClr val="accent1"/>
                </a:solidFill>
                <a:latin typeface="+mj-lt"/>
                <a:cs typeface="Segoe UI" panose="020B0502040204020203" pitchFamily="34" charset="0"/>
              </a:rPr>
              <a:t>Centralized </a:t>
            </a:r>
            <a:br>
              <a:rPr lang="en-US" sz="1600" b="1">
                <a:ln w="3175">
                  <a:noFill/>
                </a:ln>
                <a:solidFill>
                  <a:schemeClr val="accent1"/>
                </a:solidFill>
                <a:latin typeface="+mj-lt"/>
                <a:cs typeface="Segoe UI" panose="020B0502040204020203" pitchFamily="34" charset="0"/>
              </a:rPr>
            </a:br>
            <a:r>
              <a:rPr lang="en-US" sz="1600" b="1">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SQL Server 2016</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SQL Server 2019</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SQL Server 2022</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B, and C</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SQL</a:t>
            </a:r>
            <a:r>
              <a:rPr kumimoji="0" lang="en-US" sz="2000" b="0" i="0" u="none" strike="noStrike" kern="1200" cap="none" spc="0" normalizeH="0" noProof="0">
                <a:ln>
                  <a:noFill/>
                </a:ln>
                <a:solidFill>
                  <a:srgbClr val="000000"/>
                </a:solidFill>
                <a:effectLst/>
                <a:uLnTx/>
                <a:uFillTx/>
                <a:latin typeface="Segoe UI"/>
                <a:ea typeface="+mn-ea"/>
                <a:cs typeface="+mn-cs"/>
              </a:rPr>
              <a:t> Pools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True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False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1800"/>
              </a:spcAf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You create a login and then map the login to a Purview policy</a:t>
            </a:r>
          </a:p>
          <a:p>
            <a:pPr lvl="0">
              <a:spcAft>
                <a:spcPts val="1800"/>
              </a:spcAf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You create a policy in Purview based on an Azure Active Directory (AAD) account</a:t>
            </a:r>
          </a:p>
          <a:p>
            <a:pPr lvl="0">
              <a:spcAft>
                <a:spcPts val="1800"/>
              </a:spcAf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You create a role in SQL Server that maps to a Purview policy</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lvl="0">
              <a:spcAft>
                <a:spcPts val="1800"/>
              </a:spcAf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You create a AAD login and add it to a policy role in SQL Server</a:t>
            </a:r>
          </a:p>
          <a:p>
            <a:pPr lvl="0">
              <a:spcAft>
                <a:spcPts val="1800"/>
              </a:spcAf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a:t>SQL Server is truly a </a:t>
            </a:r>
            <a:r>
              <a:rPr lang="en-US" sz="2000" b="1"/>
              <a:t>hybrid data platform</a:t>
            </a:r>
            <a:endParaRPr lang="en-US" sz="2000"/>
          </a:p>
          <a:p>
            <a:pPr lvl="0">
              <a:spcAft>
                <a:spcPts val="4200"/>
              </a:spcAft>
            </a:pPr>
            <a:r>
              <a:rPr lang="en-US" sz="2000"/>
              <a:t>Link SQL Server to Azure SQL Managed Instance</a:t>
            </a:r>
            <a:br>
              <a:rPr lang="en-US" sz="2000"/>
            </a:br>
            <a:r>
              <a:rPr lang="en-US" sz="2000"/>
              <a:t>for </a:t>
            </a:r>
            <a:r>
              <a:rPr lang="en-US" sz="2000" b="1"/>
              <a:t>managed disaster recovery</a:t>
            </a:r>
          </a:p>
          <a:p>
            <a:pPr lvl="0">
              <a:spcAft>
                <a:spcPts val="4200"/>
              </a:spcAft>
            </a:pPr>
            <a:r>
              <a:rPr lang="en-US" sz="2000"/>
              <a:t>Link SQL Server to Synapse for automatic</a:t>
            </a:r>
            <a:br>
              <a:rPr lang="en-US" sz="2000"/>
            </a:br>
            <a:r>
              <a:rPr lang="en-US" sz="2000" b="1"/>
              <a:t>near real-time analytics</a:t>
            </a:r>
          </a:p>
          <a:p>
            <a:pPr lvl="0">
              <a:spcAft>
                <a:spcPts val="4200"/>
              </a:spcAft>
            </a:pPr>
            <a:r>
              <a:rPr lang="en-US" sz="2000"/>
              <a:t>Authenticate SQL Server logins and users with</a:t>
            </a:r>
            <a:br>
              <a:rPr lang="en-US" sz="2000"/>
            </a:br>
            <a:r>
              <a:rPr lang="en-US" sz="2000" b="1"/>
              <a:t>Azure Active Directory (AAD)</a:t>
            </a:r>
            <a:endParaRPr lang="en-US" sz="2000"/>
          </a:p>
          <a:p>
            <a:pPr lvl="0">
              <a:spcAft>
                <a:spcPts val="4200"/>
              </a:spcAft>
            </a:pPr>
            <a:r>
              <a:rPr lang="en-US" sz="2000"/>
              <a:t>Publish </a:t>
            </a:r>
            <a:r>
              <a:rPr lang="en-US" sz="2000" b="1"/>
              <a:t>policies for data access </a:t>
            </a:r>
            <a:r>
              <a:rPr lang="en-US" sz="2000"/>
              <a:t>without creating logins</a:t>
            </a:r>
            <a:br>
              <a:rPr lang="en-US" sz="2000"/>
            </a:br>
            <a:r>
              <a:rPr lang="en-US" sz="200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a:t>Accelerate performance with </a:t>
            </a:r>
            <a:br>
              <a:rPr lang="en-US"/>
            </a:br>
            <a:r>
              <a:rPr lang="en-US"/>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a:solidFill>
                  <a:srgbClr val="000000"/>
                </a:solidFill>
              </a:rPr>
              <a:t>Query Store and Intelligent Query Processing</a:t>
            </a:r>
            <a:br>
              <a:rPr lang="en-US">
                <a:solidFill>
                  <a:srgbClr val="000000"/>
                </a:solidFill>
              </a:rPr>
            </a:br>
            <a:r>
              <a:rPr lang="en-US" sz="2000" spc="-30">
                <a:solidFill>
                  <a:srgbClr val="0078D4"/>
                </a:solidFill>
              </a:rPr>
              <a:t>Accelerate query performance and tuning with no code changes</a:t>
            </a:r>
            <a:endParaRPr lang="en-US"/>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Query Store on by default for new databases</a:t>
            </a:r>
          </a:p>
          <a:p>
            <a:pPr lvl="0" defTabSz="914192">
              <a:spcAft>
                <a:spcPts val="2400"/>
              </a:spcAft>
              <a:defRPr/>
            </a:pPr>
            <a:r>
              <a:rPr lang="en-US" sz="1600" b="1">
                <a:latin typeface="Segoe UI Semibold"/>
                <a:cs typeface="Segoe UI Semibold"/>
              </a:rPr>
              <a:t>Query Store support for read replicas from availability groups*</a:t>
            </a:r>
          </a:p>
          <a:p>
            <a:pPr lvl="0" defTabSz="914192">
              <a:spcAft>
                <a:spcPts val="2400"/>
              </a:spcAft>
              <a:defRPr/>
            </a:pPr>
            <a:r>
              <a:rPr lang="en-US" sz="1600" b="1">
                <a:latin typeface="Segoe UI Semibold"/>
                <a:cs typeface="Segoe UI Semibold"/>
              </a:rPr>
              <a:t>Query Store hints to shape plans with no code changes</a:t>
            </a:r>
          </a:p>
          <a:p>
            <a:pPr lvl="0" defTabSz="914192">
              <a:spcAft>
                <a:spcPts val="2400"/>
              </a:spcAft>
              <a:defRPr/>
            </a:pPr>
            <a:r>
              <a:rPr lang="en-US" sz="1600" b="1">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a:p>
        </p:txBody>
      </p:sp>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a:t>Query Store and Intelligent Query Processing</a:t>
            </a:r>
            <a:br>
              <a:rPr lang="en-US" noProof="0"/>
            </a:br>
            <a:r>
              <a:rPr lang="en-US" sz="2000" spc="-3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a:t>*Currently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Query Store on by default for new databases</a:t>
            </a:r>
          </a:p>
          <a:p>
            <a:pPr lvl="0" defTabSz="914192">
              <a:spcAft>
                <a:spcPts val="2400"/>
              </a:spcAft>
              <a:defRPr/>
            </a:pPr>
            <a:r>
              <a:rPr lang="en-US" sz="1600" b="1">
                <a:latin typeface="Segoe UI Semibold"/>
                <a:cs typeface="Segoe UI Semibold"/>
              </a:rPr>
              <a:t>Query Store support for read replicas from availability groups*</a:t>
            </a:r>
          </a:p>
          <a:p>
            <a:pPr lvl="0" defTabSz="914192">
              <a:spcAft>
                <a:spcPts val="2400"/>
              </a:spcAft>
              <a:defRPr/>
            </a:pPr>
            <a:r>
              <a:rPr lang="en-US" sz="1600" b="1">
                <a:latin typeface="Segoe UI Semibold"/>
                <a:cs typeface="Segoe UI Semibold"/>
              </a:rPr>
              <a:t>Query Store hints to shape plans with no code changes</a:t>
            </a:r>
          </a:p>
          <a:p>
            <a:pPr lvl="0" defTabSz="914192">
              <a:spcAft>
                <a:spcPts val="2400"/>
              </a:spcAft>
              <a:defRPr/>
            </a:pPr>
            <a:r>
              <a:rPr lang="en-US" sz="1600" b="1">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a:solidFill>
                  <a:srgbClr val="262626"/>
                </a:solidFill>
                <a:latin typeface="Segoe UI"/>
              </a:rPr>
              <a:t>Feedback loop for DOP for a specific query</a:t>
            </a:r>
          </a:p>
          <a:p>
            <a:pPr marL="212725" indent="-212725" defTabSz="914192">
              <a:spcAft>
                <a:spcPts val="200"/>
              </a:spcAft>
              <a:buBlip>
                <a:blip r:embed="rId3"/>
              </a:buBlip>
              <a:defRPr/>
            </a:pPr>
            <a:r>
              <a:rPr lang="en-US" sz="120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a:solidFill>
                  <a:srgbClr val="262626"/>
                </a:solidFill>
                <a:latin typeface="Segoe UI"/>
              </a:rPr>
              <a:t>Feedback loop for CE model choices </a:t>
            </a:r>
            <a:br>
              <a:rPr lang="en-US" sz="1200">
                <a:solidFill>
                  <a:srgbClr val="262626"/>
                </a:solidFill>
                <a:latin typeface="Segoe UI"/>
              </a:rPr>
            </a:br>
            <a:r>
              <a:rPr lang="en-US" sz="1200">
                <a:solidFill>
                  <a:srgbClr val="262626"/>
                </a:solidFill>
                <a:latin typeface="Segoe UI"/>
              </a:rPr>
              <a:t>and query execution </a:t>
            </a:r>
          </a:p>
          <a:p>
            <a:pPr marL="212725" indent="-212725" defTabSz="914192">
              <a:spcAft>
                <a:spcPts val="200"/>
              </a:spcAft>
              <a:buBlip>
                <a:blip r:embed="rId3"/>
              </a:buBlip>
              <a:defRPr/>
            </a:pPr>
            <a:r>
              <a:rPr lang="en-US" sz="120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Smooth out oscillation with percentile-based calculation</a:t>
            </a:r>
            <a:br>
              <a:rPr lang="en-US" sz="1200">
                <a:solidFill>
                  <a:srgbClr val="262626"/>
                </a:solidFill>
                <a:latin typeface="Segoe UI"/>
              </a:rPr>
            </a:br>
            <a:endParaRPr lang="en-US" sz="1200">
              <a:solidFill>
                <a:srgbClr val="262626"/>
              </a:solidFill>
              <a:latin typeface="Segoe UI"/>
            </a:endParaRPr>
          </a:p>
          <a:p>
            <a:pPr defTabSz="914192">
              <a:spcAft>
                <a:spcPts val="200"/>
              </a:spcAft>
              <a:defRPr/>
            </a:pPr>
            <a:r>
              <a:rPr lang="en-US" sz="1400" b="1">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a:gradFill>
                  <a:gsLst>
                    <a:gs pos="2917">
                      <a:srgbClr val="000000"/>
                    </a:gs>
                    <a:gs pos="30000">
                      <a:srgbClr val="000000"/>
                    </a:gs>
                  </a:gsLst>
                  <a:lin ang="5400000" scaled="0"/>
                </a:gradFill>
              </a:rPr>
              <a:t>Options to disable</a:t>
            </a:r>
            <a:endParaRPr lang="en-US" sz="140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a:latin typeface="Segoe UI Semibold"/>
                <a:cs typeface="Segoe UI Semibold"/>
              </a:rPr>
              <a:t>*Currently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a:effectLst/>
                <a:latin typeface="+mj-lt"/>
                <a:ea typeface="Calibri" panose="020F0502020204030204" pitchFamily="34" charset="0"/>
              </a:rPr>
              <a:t>Query Store on by default for new databases</a:t>
            </a:r>
          </a:p>
          <a:p>
            <a:pPr>
              <a:spcAft>
                <a:spcPts val="3600"/>
              </a:spcAft>
              <a:buClr>
                <a:srgbClr val="00B050"/>
              </a:buClr>
            </a:pPr>
            <a:r>
              <a:rPr lang="en-US" sz="2800" b="1">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a:effectLst/>
                <a:latin typeface="+mj-lt"/>
                <a:ea typeface="Calibri" panose="020F0502020204030204" pitchFamily="34" charset="0"/>
              </a:rPr>
              <a:t>Query Store hints to shape plans with no code changes</a:t>
            </a:r>
          </a:p>
          <a:p>
            <a:pPr>
              <a:spcAft>
                <a:spcPts val="3600"/>
              </a:spcAft>
              <a:buClr>
                <a:srgbClr val="00B050"/>
              </a:buClr>
            </a:pPr>
            <a:r>
              <a:rPr lang="en-US" sz="2800" b="1">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a:gradFill>
                  <a:gsLst>
                    <a:gs pos="2917">
                      <a:schemeClr val="tx1"/>
                    </a:gs>
                    <a:gs pos="30000">
                      <a:schemeClr val="tx1"/>
                    </a:gs>
                  </a:gsLst>
                  <a:lin ang="5400000" scaled="0"/>
                </a:gradFill>
                <a:latin typeface="+mj-lt"/>
              </a:rPr>
              <a:t>Primary </a:t>
            </a:r>
          </a:p>
          <a:p>
            <a:r>
              <a:rPr lang="en-US" sz="140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Read </a:t>
            </a:r>
          </a:p>
          <a:p>
            <a:r>
              <a:rPr lang="en-US"/>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Query Store </a:t>
            </a:r>
          </a:p>
          <a:p>
            <a:r>
              <a:rPr lang="en-US"/>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DBM </a:t>
            </a:r>
          </a:p>
          <a:p>
            <a:r>
              <a:rPr lang="en-US"/>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Query Store </a:t>
            </a:r>
          </a:p>
          <a:p>
            <a:r>
              <a:rPr lang="en-US"/>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a:latin typeface="Segoe UI Semibold"/>
                <a:cs typeface="Segoe UI Semibold"/>
              </a:rPr>
              <a:t>*Currently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a:solidFill>
                  <a:srgbClr val="262626"/>
                </a:solidFill>
                <a:latin typeface="Segoe UI"/>
              </a:rPr>
              <a:t>Persist compile steps for forced plans</a:t>
            </a:r>
          </a:p>
          <a:p>
            <a:pPr marL="215900" indent="-215900" defTabSz="914192">
              <a:spcAft>
                <a:spcPts val="200"/>
              </a:spcAft>
              <a:buBlip>
                <a:blip r:embed="rId3"/>
              </a:buBlip>
              <a:defRPr/>
            </a:pPr>
            <a:r>
              <a:rPr lang="en-US" sz="120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Smooth out oscillation with percentile-based calculation</a:t>
            </a:r>
            <a:br>
              <a:rPr kumimoji="0" lang="en-US" sz="1200" b="0" i="0" u="none" strike="noStrike" kern="1200" cap="none" spc="0" normalizeH="0" baseline="0" noProof="0">
                <a:ln>
                  <a:noFill/>
                </a:ln>
                <a:solidFill>
                  <a:srgbClr val="262626"/>
                </a:solidFill>
                <a:effectLst/>
                <a:uLnTx/>
                <a:uFillTx/>
                <a:latin typeface="Segoe UI"/>
                <a:ea typeface="+mn-ea"/>
                <a:cs typeface="+mn-cs"/>
              </a:rPr>
            </a:br>
            <a:endParaRPr kumimoji="0" lang="en-US" sz="1200" b="0" i="0" u="none" strike="noStrike" kern="1200" cap="none" spc="0" normalizeH="0" baseline="0" noProof="0">
              <a:ln>
                <a:noFill/>
              </a:ln>
              <a:solidFill>
                <a:srgbClr val="262626"/>
              </a:solidFill>
              <a:effectLst/>
              <a:uLnTx/>
              <a:uFillTx/>
              <a:latin typeface="Segoe UI"/>
              <a:ea typeface="+mn-ea"/>
              <a:cs typeface="+mn-cs"/>
            </a:endParaRPr>
          </a:p>
          <a:p>
            <a:pPr defTabSz="914192">
              <a:spcAft>
                <a:spcPts val="200"/>
              </a:spcAft>
              <a:defRPr/>
            </a:pPr>
            <a:r>
              <a:rPr lang="en-US" sz="1400" b="1">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a:solidFill>
                  <a:schemeClr val="accent1"/>
                </a:solidFill>
              </a:rPr>
              <a:t>Introducing </a:t>
            </a:r>
            <a:br>
              <a:rPr lang="en-US">
                <a:solidFill>
                  <a:schemeClr val="accent1"/>
                </a:solidFill>
              </a:rPr>
            </a:br>
            <a:r>
              <a:rPr lang="en-US">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a:t>Memory</a:t>
            </a:r>
            <a:br>
              <a:rPr lang="en-US" sz="4000" b="1"/>
            </a:br>
            <a:r>
              <a:rPr lang="en-US" sz="4000" b="1"/>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a:t>SQL Server 2017 and</a:t>
            </a:r>
            <a:br>
              <a:rPr lang="en-US" sz="4000" b="1" kern="1200"/>
            </a:br>
            <a:r>
              <a:rPr lang="en-US" sz="4000" b="1" kern="1200"/>
              <a:t>2019</a:t>
            </a:r>
            <a:endParaRPr lang="en-US" sz="4000" kern="120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a:latin typeface="+mj-lt"/>
              </a:rPr>
              <a:t>Memory allocated at start of query execution</a:t>
            </a:r>
            <a:br>
              <a:rPr lang="en-US" sz="1400" kern="1200">
                <a:latin typeface="+mj-lt"/>
              </a:rPr>
            </a:br>
            <a:r>
              <a:rPr lang="en-US" sz="1400" kern="1200">
                <a:latin typeface="+mj-lt"/>
              </a:rPr>
              <a:t>for operators like hashes and sorts</a:t>
            </a:r>
          </a:p>
          <a:p>
            <a:pPr marL="0" lvl="1" algn="l" defTabSz="666750">
              <a:spcBef>
                <a:spcPct val="0"/>
              </a:spcBef>
              <a:spcAft>
                <a:spcPts val="1200"/>
              </a:spcAft>
            </a:pPr>
            <a:r>
              <a:rPr lang="en-US" sz="1400" kern="1200">
                <a:latin typeface="+mj-lt"/>
              </a:rPr>
              <a:t>Estimates could cause memory grant to be wrong</a:t>
            </a:r>
          </a:p>
          <a:p>
            <a:pPr marL="0" lvl="1" algn="l" defTabSz="666750">
              <a:spcBef>
                <a:spcPct val="0"/>
              </a:spcBef>
              <a:spcAft>
                <a:spcPts val="1200"/>
              </a:spcAft>
            </a:pPr>
            <a:r>
              <a:rPr lang="en-US" sz="1400" kern="1200">
                <a:latin typeface="+mj-lt"/>
              </a:rPr>
              <a:t>Too small = tempdb spill</a:t>
            </a:r>
          </a:p>
          <a:p>
            <a:pPr marL="0" lvl="1" algn="l" defTabSz="666750">
              <a:spcBef>
                <a:spcPct val="0"/>
              </a:spcBef>
              <a:spcAft>
                <a:spcPts val="1200"/>
              </a:spcAft>
            </a:pPr>
            <a:r>
              <a:rPr lang="en-US" sz="1400" kern="1200">
                <a:latin typeface="+mj-lt"/>
              </a:rPr>
              <a:t>Too big = RESOURCE_SEMAPHORE waits</a:t>
            </a:r>
          </a:p>
          <a:p>
            <a:pPr marL="0" lvl="1" algn="l" defTabSz="666750">
              <a:spcBef>
                <a:spcPct val="0"/>
              </a:spcBef>
              <a:spcAft>
                <a:spcPts val="1200"/>
              </a:spcAft>
            </a:pPr>
            <a:r>
              <a:rPr lang="en-US" sz="1400" kern="120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a:latin typeface="+mj-lt"/>
              </a:rPr>
              <a:t>First batch mode only and then row store</a:t>
            </a:r>
          </a:p>
          <a:p>
            <a:pPr marL="0" lvl="1" defTabSz="666750">
              <a:spcBef>
                <a:spcPct val="0"/>
              </a:spcBef>
              <a:spcAft>
                <a:spcPts val="1200"/>
              </a:spcAft>
            </a:pPr>
            <a:r>
              <a:rPr lang="en-US" sz="1400">
                <a:latin typeface="+mj-lt"/>
              </a:rPr>
              <a:t>Observe actual grant after execution</a:t>
            </a:r>
          </a:p>
          <a:p>
            <a:pPr marL="0" lvl="1" defTabSz="666750">
              <a:spcBef>
                <a:spcPct val="0"/>
              </a:spcBef>
              <a:spcAft>
                <a:spcPts val="1200"/>
              </a:spcAft>
            </a:pPr>
            <a:r>
              <a:rPr lang="en-US" sz="140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a:solidFill>
                  <a:srgbClr val="262626"/>
                </a:solidFill>
                <a:latin typeface="Segoe UI"/>
              </a:rPr>
              <a:t>Feedback loop for DOP for a specific query</a:t>
            </a:r>
          </a:p>
          <a:p>
            <a:pPr marL="212725" indent="-212725" defTabSz="914192">
              <a:spcAft>
                <a:spcPts val="200"/>
              </a:spcAft>
              <a:buBlip>
                <a:blip r:embed="rId3"/>
              </a:buBlip>
              <a:defRPr/>
            </a:pPr>
            <a:r>
              <a:rPr lang="en-US" sz="120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a:solidFill>
                  <a:srgbClr val="262626"/>
                </a:solidFill>
                <a:latin typeface="Segoe UI"/>
              </a:rPr>
              <a:t>Feedback loop for CE model choices </a:t>
            </a:r>
            <a:br>
              <a:rPr lang="en-US" sz="1200">
                <a:solidFill>
                  <a:srgbClr val="262626"/>
                </a:solidFill>
                <a:latin typeface="Segoe UI"/>
              </a:rPr>
            </a:br>
            <a:r>
              <a:rPr lang="en-US" sz="1200">
                <a:solidFill>
                  <a:srgbClr val="262626"/>
                </a:solidFill>
                <a:latin typeface="Segoe UI"/>
              </a:rPr>
              <a:t>and query execution </a:t>
            </a:r>
          </a:p>
          <a:p>
            <a:pPr marL="212725" indent="-212725" defTabSz="914192">
              <a:spcAft>
                <a:spcPts val="200"/>
              </a:spcAft>
              <a:buBlip>
                <a:blip r:embed="rId3"/>
              </a:buBlip>
              <a:defRPr/>
            </a:pPr>
            <a:r>
              <a:rPr lang="en-US" sz="120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Smooth out oscillation with percentile-based calculation</a:t>
            </a:r>
            <a:br>
              <a:rPr lang="en-US" sz="1200">
                <a:solidFill>
                  <a:srgbClr val="262626"/>
                </a:solidFill>
                <a:latin typeface="Segoe UI"/>
              </a:rPr>
            </a:br>
            <a:endParaRPr lang="en-US" sz="1200">
              <a:solidFill>
                <a:srgbClr val="262626"/>
              </a:solidFill>
              <a:latin typeface="Segoe UI"/>
            </a:endParaRPr>
          </a:p>
          <a:p>
            <a:pPr defTabSz="914192">
              <a:spcAft>
                <a:spcPts val="200"/>
              </a:spcAft>
              <a:defRPr/>
            </a:pPr>
            <a:r>
              <a:rPr lang="en-US" sz="1400" b="1">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a:latin typeface="Segoe UI Semibold"/>
                <a:cs typeface="Segoe UI Semibold"/>
              </a:rPr>
              <a:t>We have buckets to represent </a:t>
            </a:r>
            <a:r>
              <a:rPr lang="en-US" sz="1600" b="1" i="1">
                <a:latin typeface="Segoe UI Semibold"/>
                <a:cs typeface="Segoe UI Semibold"/>
              </a:rPr>
              <a:t>ranges</a:t>
            </a:r>
            <a:r>
              <a:rPr lang="en-US" sz="1600" b="1">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a:latin typeface="Segoe UI Semibold"/>
                <a:cs typeface="Segoe UI Semibold"/>
              </a:rPr>
              <a:t>Variants have different query text but same </a:t>
            </a:r>
            <a:r>
              <a:rPr lang="en-US" sz="1600" b="1">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Query variant</a:t>
            </a:r>
            <a:br>
              <a:rPr lang="en-US" sz="1400">
                <a:solidFill>
                  <a:schemeClr val="tx1"/>
                </a:solidFill>
                <a:latin typeface="+mj-lt"/>
                <a:ea typeface="Segoe UI" pitchFamily="34" charset="0"/>
                <a:cs typeface="Segoe UI" pitchFamily="34" charset="0"/>
              </a:rPr>
            </a:br>
            <a:r>
              <a:rPr lang="en-US" sz="140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Query variant</a:t>
            </a:r>
            <a:br>
              <a:rPr lang="en-US" sz="1400">
                <a:solidFill>
                  <a:schemeClr val="tx1"/>
                </a:solidFill>
                <a:latin typeface="+mj-lt"/>
                <a:ea typeface="Segoe UI" pitchFamily="34" charset="0"/>
                <a:cs typeface="Segoe UI" pitchFamily="34" charset="0"/>
              </a:rPr>
            </a:br>
            <a:r>
              <a:rPr lang="en-US" sz="140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Query variant</a:t>
            </a:r>
            <a:br>
              <a:rPr lang="en-US" sz="1400">
                <a:solidFill>
                  <a:schemeClr val="tx1"/>
                </a:solidFill>
                <a:latin typeface="+mj-lt"/>
                <a:ea typeface="Segoe UI" pitchFamily="34" charset="0"/>
                <a:cs typeface="Segoe UI" pitchFamily="34" charset="0"/>
              </a:rPr>
            </a:br>
            <a:r>
              <a:rPr lang="en-US" sz="140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Conservative ratio uses for min/max cardinality</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You could get a plan not optimal for all parameter values </a:t>
            </a:r>
            <a:r>
              <a:rPr lang="en-US" sz="2400" b="1" i="1">
                <a:solidFill>
                  <a:schemeClr val="accent1"/>
                </a:solidFill>
                <a:latin typeface="Segoe UI Semibold"/>
                <a:cs typeface="Segoe UI Semibold"/>
              </a:rPr>
              <a:t>within</a:t>
            </a:r>
            <a:r>
              <a:rPr lang="en-US" sz="2400" b="1">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t>Legacy CE Model &lt; dbcompat 120</a:t>
            </a:r>
          </a:p>
          <a:p>
            <a:pPr marL="177800" lvl="1" indent="-177800">
              <a:spcAft>
                <a:spcPts val="600"/>
              </a:spcAft>
              <a:buFont typeface="Arial" panose="020B0604020202020204" pitchFamily="34" charset="0"/>
              <a:buChar char="•"/>
            </a:pPr>
            <a:r>
              <a:rPr lang="en-US" sz="140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a:t>Uh…this didn’t quite work out like we thought</a:t>
            </a:r>
          </a:p>
          <a:p>
            <a:pPr marL="177800" lvl="1" indent="-177800">
              <a:spcAft>
                <a:spcPts val="600"/>
              </a:spcAft>
              <a:buFont typeface="Arial" panose="020B0604020202020204" pitchFamily="34" charset="0"/>
              <a:buChar char="•"/>
            </a:pPr>
            <a:r>
              <a:rPr lang="en-US" sz="140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Don’t change dbcompat (ouch)</a:t>
            </a:r>
          </a:p>
          <a:p>
            <a:pPr marL="177800" lvl="1" indent="-177800">
              <a:spcAft>
                <a:spcPts val="600"/>
              </a:spcAft>
              <a:buFont typeface="Arial" panose="020B0604020202020204" pitchFamily="34" charset="0"/>
              <a:buChar char="•"/>
            </a:pPr>
            <a:r>
              <a:rPr lang="en-US" sz="1400">
                <a:solidFill>
                  <a:schemeClr val="tx1"/>
                </a:solidFill>
              </a:rPr>
              <a:t>Trace flags</a:t>
            </a:r>
          </a:p>
          <a:p>
            <a:pPr marL="177800" lvl="1" indent="-177800">
              <a:spcAft>
                <a:spcPts val="600"/>
              </a:spcAft>
              <a:buFont typeface="Arial" panose="020B0604020202020204" pitchFamily="34" charset="0"/>
              <a:buChar char="•"/>
            </a:pPr>
            <a:r>
              <a:rPr lang="en-US" sz="140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a:latin typeface="+mn-lt"/>
              </a:rPr>
              <a:t>Legacy model</a:t>
            </a:r>
          </a:p>
          <a:p>
            <a:r>
              <a:rPr lang="en-US" sz="180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a:t>New model</a:t>
            </a:r>
          </a:p>
          <a:p>
            <a:r>
              <a:rPr lang="en-US"/>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latin typeface="+mj-lt"/>
              </a:rPr>
              <a:t>Analyze = Optimizer looks for </a:t>
            </a:r>
            <a:r>
              <a:rPr lang="en-US" sz="1400" i="1" kern="1200">
                <a:latin typeface="+mj-lt"/>
              </a:rPr>
              <a:t>repetitive</a:t>
            </a:r>
            <a:r>
              <a:rPr lang="en-US" sz="1400" kern="120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solidFill>
                  <a:schemeClr val="tx1"/>
                </a:solidFill>
                <a:latin typeface="+mj-lt"/>
              </a:rPr>
              <a:t>We don’t enable if you have forced a plan or use hints</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a:latin typeface="+mj-lt"/>
              </a:rPr>
              <a:t>Parallel efficiency</a:t>
            </a:r>
          </a:p>
          <a:p>
            <a:pPr lvl="0"/>
            <a:r>
              <a:rPr lang="en-US" sz="180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a:solidFill>
                  <a:schemeClr val="accent1"/>
                </a:solidFill>
                <a:latin typeface="Segoe UI Semibold"/>
              </a:rPr>
              <a:t>SQL Server 2016</a:t>
            </a:r>
          </a:p>
          <a:p>
            <a:pPr marL="0" lvl="1" algn="ctr" defTabSz="800100">
              <a:spcBef>
                <a:spcPct val="0"/>
              </a:spcBef>
              <a:spcAft>
                <a:spcPts val="1200"/>
              </a:spcAft>
            </a:pPr>
            <a:r>
              <a:rPr lang="en-US">
                <a:solidFill>
                  <a:prstClr val="black"/>
                </a:solidFill>
              </a:rPr>
              <a:t>Query Store</a:t>
            </a:r>
          </a:p>
          <a:p>
            <a:pPr marL="0" lvl="1" algn="ctr" defTabSz="800100">
              <a:spcBef>
                <a:spcPct val="0"/>
              </a:spcBef>
              <a:spcAft>
                <a:spcPts val="1200"/>
              </a:spcAft>
            </a:pPr>
            <a:r>
              <a:rPr lang="en-US">
                <a:solidFill>
                  <a:prstClr val="black"/>
                </a:solidFill>
              </a:rPr>
              <a:t>Polybase</a:t>
            </a:r>
          </a:p>
          <a:p>
            <a:pPr marL="0" lvl="1" algn="ctr" defTabSz="800100">
              <a:spcBef>
                <a:spcPct val="0"/>
              </a:spcBef>
              <a:spcAft>
                <a:spcPts val="1200"/>
              </a:spcAft>
            </a:pPr>
            <a:r>
              <a:rPr lang="en-US">
                <a:solidFill>
                  <a:prstClr val="black"/>
                </a:solidFill>
              </a:rPr>
              <a:t>Always encrypted</a:t>
            </a:r>
          </a:p>
          <a:p>
            <a:pPr marL="0" lvl="1" algn="ctr" defTabSz="800100">
              <a:spcBef>
                <a:spcPct val="0"/>
              </a:spcBef>
              <a:spcAft>
                <a:spcPts val="1200"/>
              </a:spcAft>
            </a:pPr>
            <a:r>
              <a:rPr lang="en-US">
                <a:solidFill>
                  <a:prstClr val="black"/>
                </a:solidFill>
              </a:rPr>
              <a:t>Row level security</a:t>
            </a:r>
          </a:p>
          <a:p>
            <a:pPr marL="0" lvl="1" algn="ctr" defTabSz="800100">
              <a:spcBef>
                <a:spcPct val="0"/>
              </a:spcBef>
              <a:spcAft>
                <a:spcPts val="1200"/>
              </a:spcAft>
            </a:pPr>
            <a:r>
              <a:rPr lang="en-US">
                <a:solidFill>
                  <a:prstClr val="black"/>
                </a:solidFill>
              </a:rPr>
              <a:t>It just runs faster</a:t>
            </a:r>
          </a:p>
          <a:p>
            <a:pPr marL="0" lvl="1" algn="ctr" defTabSz="800100">
              <a:spcBef>
                <a:spcPct val="0"/>
              </a:spcBef>
              <a:spcAft>
                <a:spcPts val="1200"/>
              </a:spcAft>
            </a:pPr>
            <a:r>
              <a:rPr lang="en-US">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a:solidFill>
                  <a:schemeClr val="accent1"/>
                </a:solidFill>
                <a:latin typeface="Segoe UI Semibold"/>
              </a:rPr>
              <a:t>SQL Server 2017</a:t>
            </a:r>
          </a:p>
          <a:p>
            <a:pPr marL="0" lvl="1" algn="ctr" defTabSz="800100">
              <a:spcBef>
                <a:spcPct val="0"/>
              </a:spcBef>
              <a:spcAft>
                <a:spcPts val="1200"/>
              </a:spcAft>
            </a:pPr>
            <a:r>
              <a:rPr lang="en-US">
                <a:solidFill>
                  <a:prstClr val="black"/>
                </a:solidFill>
              </a:rPr>
              <a:t>SQL Server on Linux</a:t>
            </a:r>
          </a:p>
          <a:p>
            <a:pPr marL="0" lvl="1" algn="ctr" defTabSz="800100">
              <a:spcBef>
                <a:spcPct val="0"/>
              </a:spcBef>
              <a:spcAft>
                <a:spcPts val="1200"/>
              </a:spcAft>
            </a:pPr>
            <a:r>
              <a:rPr lang="en-US">
                <a:solidFill>
                  <a:prstClr val="black"/>
                </a:solidFill>
              </a:rPr>
              <a:t>Containers</a:t>
            </a:r>
          </a:p>
          <a:p>
            <a:pPr marL="0" lvl="1" algn="ctr" defTabSz="800100">
              <a:spcBef>
                <a:spcPct val="0"/>
              </a:spcBef>
              <a:spcAft>
                <a:spcPts val="1200"/>
              </a:spcAft>
            </a:pPr>
            <a:r>
              <a:rPr lang="en-US">
                <a:solidFill>
                  <a:prstClr val="black"/>
                </a:solidFill>
              </a:rPr>
              <a:t>Adaptive query processing</a:t>
            </a:r>
          </a:p>
          <a:p>
            <a:pPr marL="0" lvl="1" algn="ctr" defTabSz="800100">
              <a:spcBef>
                <a:spcPct val="0"/>
              </a:spcBef>
              <a:spcAft>
                <a:spcPts val="1200"/>
              </a:spcAft>
            </a:pPr>
            <a:r>
              <a:rPr lang="en-US">
                <a:solidFill>
                  <a:prstClr val="black"/>
                </a:solidFill>
              </a:rPr>
              <a:t>Automatic Tuning</a:t>
            </a:r>
          </a:p>
          <a:p>
            <a:pPr marL="0" lvl="1" algn="ctr" defTabSz="800100">
              <a:spcBef>
                <a:spcPct val="0"/>
              </a:spcBef>
              <a:spcAft>
                <a:spcPts val="1200"/>
              </a:spcAft>
            </a:pPr>
            <a:r>
              <a:rPr lang="en-US">
                <a:solidFill>
                  <a:prstClr val="black"/>
                </a:solidFill>
              </a:rPr>
              <a:t>Graph database</a:t>
            </a:r>
          </a:p>
          <a:p>
            <a:pPr marL="0" lvl="1" algn="ctr" defTabSz="800100">
              <a:spcBef>
                <a:spcPct val="0"/>
              </a:spcBef>
              <a:spcAft>
                <a:spcPts val="1200"/>
              </a:spcAft>
            </a:pPr>
            <a:r>
              <a:rPr lang="en-US">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a:solidFill>
                  <a:schemeClr val="accent1"/>
                </a:solidFill>
                <a:latin typeface="Segoe UI Semibold"/>
              </a:rPr>
              <a:t>SQL Server 2019</a:t>
            </a:r>
          </a:p>
          <a:p>
            <a:pPr marL="0" lvl="1" algn="ctr" defTabSz="800100">
              <a:spcBef>
                <a:spcPct val="0"/>
              </a:spcBef>
              <a:spcAft>
                <a:spcPts val="1200"/>
              </a:spcAft>
            </a:pPr>
            <a:r>
              <a:rPr lang="en-US">
                <a:solidFill>
                  <a:prstClr val="black"/>
                </a:solidFill>
              </a:rPr>
              <a:t>Data virtualization</a:t>
            </a:r>
          </a:p>
          <a:p>
            <a:pPr marL="0" lvl="1" algn="ctr" defTabSz="800100">
              <a:spcBef>
                <a:spcPct val="0"/>
              </a:spcBef>
              <a:spcAft>
                <a:spcPts val="1200"/>
              </a:spcAft>
            </a:pPr>
            <a:r>
              <a:rPr lang="en-US">
                <a:solidFill>
                  <a:prstClr val="black"/>
                </a:solidFill>
              </a:rPr>
              <a:t>Intelligent query processing</a:t>
            </a:r>
          </a:p>
          <a:p>
            <a:pPr marL="0" lvl="1" algn="ctr" defTabSz="800100">
              <a:spcBef>
                <a:spcPct val="0"/>
              </a:spcBef>
              <a:spcAft>
                <a:spcPts val="1200"/>
              </a:spcAft>
            </a:pPr>
            <a:r>
              <a:rPr lang="en-US">
                <a:solidFill>
                  <a:prstClr val="black"/>
                </a:solidFill>
              </a:rPr>
              <a:t>Accelerated database recovery</a:t>
            </a:r>
          </a:p>
          <a:p>
            <a:pPr marL="0" lvl="1" algn="ctr" defTabSz="800100">
              <a:spcBef>
                <a:spcPct val="0"/>
              </a:spcBef>
              <a:spcAft>
                <a:spcPts val="1200"/>
              </a:spcAft>
            </a:pPr>
            <a:r>
              <a:rPr lang="en-US">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a:gradFill>
                  <a:gsLst>
                    <a:gs pos="2917">
                      <a:schemeClr val="tx1"/>
                    </a:gs>
                    <a:gs pos="30000">
                      <a:schemeClr val="tx1"/>
                    </a:gs>
                  </a:gsLst>
                  <a:lin ang="5400000" scaled="0"/>
                </a:gradFill>
              </a:rPr>
              <a:t>feedback</a:t>
            </a:r>
            <a:endParaRPr lang="en-US"/>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a:solidFill>
                  <a:schemeClr val="accent1"/>
                </a:solidFill>
                <a:latin typeface="+mj-lt"/>
              </a:rPr>
              <a:t>Start from MAXDOP precedence setting and lower</a:t>
            </a:r>
          </a:p>
          <a:p>
            <a:pPr marL="457200" indent="-457200">
              <a:spcAft>
                <a:spcPts val="1800"/>
              </a:spcAft>
              <a:buFont typeface="Wingdings" panose="05000000000000000000" pitchFamily="2" charset="2"/>
              <a:buChar char="Ø"/>
            </a:pPr>
            <a:r>
              <a:rPr lang="en-US">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Exercises</a:t>
            </a:r>
          </a:p>
        </p:txBody>
      </p:sp>
      <p:sp>
        <p:nvSpPr>
          <p:cNvPr id="5" name="Text Placeholder 4">
            <a:extLst>
              <a:ext uri="{FF2B5EF4-FFF2-40B4-BE49-F238E27FC236}">
                <a16:creationId xmlns:a16="http://schemas.microsoft.com/office/drawing/2014/main" id="{CFC92B46-68DE-CD9C-540C-27CFB0314A82}"/>
              </a:ext>
            </a:extLst>
          </p:cNvPr>
          <p:cNvSpPr>
            <a:spLocks noGrp="1"/>
          </p:cNvSpPr>
          <p:nvPr>
            <p:ph type="body" sz="quarter" idx="12"/>
          </p:nvPr>
        </p:nvSpPr>
        <p:spPr>
          <a:xfrm>
            <a:off x="585216" y="3977319"/>
            <a:ext cx="9144000" cy="1354217"/>
          </a:xfrm>
        </p:spPr>
        <p:txBody>
          <a:bodyPr/>
          <a:lstStyle/>
          <a:p>
            <a:r>
              <a:rPr lang="en-US">
                <a:latin typeface="+mj-lt"/>
              </a:rPr>
              <a:t>Exercise 3.1</a:t>
            </a:r>
            <a:r>
              <a:rPr lang="en-US"/>
              <a:t>—Parameter Sensitive Plan (PSP) optimization</a:t>
            </a:r>
            <a:br>
              <a:rPr lang="en-US"/>
            </a:br>
            <a:br>
              <a:rPr lang="en-US"/>
            </a:br>
            <a:r>
              <a:rPr lang="en-US">
                <a:solidFill>
                  <a:schemeClr val="accent1">
                    <a:lumMod val="40000"/>
                    <a:lumOff val="60000"/>
                  </a:schemeClr>
                </a:solidFill>
                <a:latin typeface="+mj-lt"/>
              </a:rPr>
              <a:t>Bonus: Exercise 3.0</a:t>
            </a:r>
            <a:r>
              <a:rPr lang="en-US">
                <a:solidFill>
                  <a:schemeClr val="accent1">
                    <a:lumMod val="40000"/>
                    <a:lumOff val="60000"/>
                  </a:schemeClr>
                </a:solidFill>
              </a:rPr>
              <a:t>—Persisted Memory Grant Feedback</a:t>
            </a:r>
            <a:br>
              <a:rPr lang="en-US">
                <a:solidFill>
                  <a:schemeClr val="accent1">
                    <a:lumMod val="40000"/>
                    <a:lumOff val="60000"/>
                  </a:schemeClr>
                </a:solidFill>
              </a:rPr>
            </a:br>
            <a:r>
              <a:rPr lang="en-US">
                <a:solidFill>
                  <a:schemeClr val="accent1">
                    <a:lumMod val="40000"/>
                    <a:lumOff val="60000"/>
                  </a:schemeClr>
                </a:solidFill>
                <a:latin typeface="+mj-lt"/>
              </a:rPr>
              <a:t>Advanced: Exercise 3.2</a:t>
            </a:r>
            <a:r>
              <a:rPr lang="en-US">
                <a:solidFill>
                  <a:schemeClr val="accent1">
                    <a:lumMod val="40000"/>
                    <a:lumOff val="60000"/>
                  </a:schemeClr>
                </a:solidFill>
              </a:rPr>
              <a:t>—DOP feedback</a:t>
            </a:r>
          </a:p>
        </p:txBody>
      </p:sp>
    </p:spTree>
    <p:extLst>
      <p:ext uri="{BB962C8B-B14F-4D97-AF65-F5344CB8AC3E}">
        <p14:creationId xmlns:p14="http://schemas.microsoft.com/office/powerpoint/2010/main" val="278135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Create a new database with SSMS</a:t>
            </a:r>
            <a:br>
              <a:rPr lang="en-US" sz="1800">
                <a:solidFill>
                  <a:srgbClr val="000000"/>
                </a:solidFill>
              </a:rPr>
            </a:br>
            <a:r>
              <a:rPr lang="en-US" sz="1800">
                <a:solidFill>
                  <a:srgbClr val="000000"/>
                </a:solidFill>
              </a:rPr>
              <a:t>in SQL Server 2022</a:t>
            </a:r>
          </a:p>
          <a:p>
            <a:pPr marL="457200" lvl="0" indent="-457200">
              <a:spcAft>
                <a:spcPts val="24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Use CREATE DATABASE in SQL Server 2022</a:t>
            </a:r>
            <a:endParaRPr kumimoji="0" lang="en-US" sz="1800" b="0" i="0" u="none" strike="noStrike" kern="1200" cap="none" spc="0" normalizeH="0" baseline="0" noProof="0">
              <a:ln>
                <a:noFill/>
              </a:ln>
              <a:solidFill>
                <a:srgbClr val="000000"/>
              </a:solidFill>
              <a:effectLst/>
              <a:uLnTx/>
              <a:uFillTx/>
              <a:latin typeface="Segoe UI"/>
            </a:endParaRPr>
          </a:p>
          <a:p>
            <a:pPr marL="457200" lvl="0" indent="-457200">
              <a:spcAft>
                <a:spcPts val="24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Restore a database backup</a:t>
            </a:r>
            <a:br>
              <a:rPr lang="en-US" sz="1800">
                <a:solidFill>
                  <a:srgbClr val="000000"/>
                </a:solidFill>
              </a:rPr>
            </a:br>
            <a:r>
              <a:rPr lang="en-US" sz="1800">
                <a:solidFill>
                  <a:srgbClr val="000000"/>
                </a:solidFill>
              </a:rPr>
              <a:t>from SQL Server 2019</a:t>
            </a:r>
            <a:endParaRPr kumimoji="0" lang="en-US" sz="1800" b="0" i="0" u="none" strike="noStrike" kern="1200" cap="none" spc="0" normalizeH="0" baseline="0" noProof="0">
              <a:ln>
                <a:noFill/>
              </a:ln>
              <a:solidFill>
                <a:srgbClr val="000000"/>
              </a:solidFill>
              <a:effectLst/>
              <a:uLnTx/>
              <a:uFillTx/>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latin typeface="Segoe UI"/>
              </a:rPr>
              <a:t>A</a:t>
            </a:r>
            <a:r>
              <a:rPr kumimoji="0" lang="en-US" sz="1800" b="0" i="0" u="none" strike="noStrike" kern="1200" cap="none" spc="0" normalizeH="0" baseline="0" noProof="0">
                <a:ln>
                  <a:noFill/>
                </a:ln>
                <a:solidFill>
                  <a:srgbClr val="000000"/>
                </a:solidFill>
                <a:effectLst/>
                <a:uLnTx/>
                <a:uFillTx/>
                <a:latin typeface="Segoe UI"/>
              </a:rPr>
              <a:t> and B</a:t>
            </a:r>
          </a:p>
          <a:p>
            <a:pPr marL="457200" lvl="0" indent="-457200">
              <a:spcAft>
                <a:spcPts val="24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Restore a version compatible backup from Azure SQL Managed Instance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Data is skewed and you use ad-hoc queries with your application</a:t>
            </a:r>
          </a:p>
          <a:p>
            <a:pPr lvl="0">
              <a:spcAft>
                <a:spcPts val="2400"/>
              </a:spcAft>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Scenarios where more than one plan in cache would help with stored procedure performance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lvl="0">
              <a:spcAft>
                <a:spcPts val="2400"/>
              </a:spcAft>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Stored procedure performance using parameters in filters with &gt;= operators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kumimoji="0" lang="en-US" sz="1800" b="0" i="0" u="none" strike="noStrike" kern="1200" cap="none" spc="0" normalizeH="0" baseline="0" noProof="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6891334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a:solidFill>
                  <a:srgbClr val="000000"/>
                </a:solidFill>
              </a:rPr>
              <a:t>Applies a query hint </a:t>
            </a:r>
            <a:r>
              <a:rPr lang="en-US" sz="1600" dirty="0">
                <a:solidFill>
                  <a:srgbClr val="000000"/>
                </a:solidFill>
              </a:rPr>
              <a:t>in plan cache</a:t>
            </a:r>
            <a:r>
              <a:rPr kumimoji="0" lang="en-US" sz="1600" b="1" i="0" u="none" strike="noStrike" kern="1200" cap="none" spc="0" normalizeH="0" baseline="0" noProof="0" dirty="0">
                <a:ln>
                  <a:noFill/>
                </a:ln>
                <a:solidFill>
                  <a:srgbClr val="000000"/>
                </a:solidFill>
                <a:effectLst/>
                <a:uLnTx/>
                <a:uFillTx/>
                <a:latin typeface="Segoe UI"/>
              </a:rPr>
              <a:t>​</a:t>
            </a:r>
            <a:endParaRPr kumimoji="0" lang="en-US" sz="1600" b="0" i="0" u="none" strike="noStrike" kern="1200" cap="none" spc="0" normalizeH="0" baseline="0" noProof="0" dirty="0">
              <a:ln>
                <a:noFill/>
              </a:ln>
              <a:solidFill>
                <a:srgbClr val="000000"/>
              </a:solidFill>
              <a:effectLst/>
              <a:uLnTx/>
              <a:uFillTx/>
              <a:latin typeface="Segoe UI"/>
            </a:endParaRPr>
          </a:p>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Disables the legacy cardinality estimation model</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Triggers a recompile to see if the query gets a different plan</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Dynamically change between legacy</a:t>
            </a:r>
            <a:br>
              <a:rPr lang="en-US" sz="1600" dirty="0">
                <a:solidFill>
                  <a:srgbClr val="000000"/>
                </a:solidFill>
              </a:rPr>
            </a:br>
            <a:r>
              <a:rPr lang="en-US" sz="1600" dirty="0">
                <a:solidFill>
                  <a:srgbClr val="000000"/>
                </a:solidFill>
              </a:rPr>
              <a:t>and new CE model</a:t>
            </a:r>
          </a:p>
          <a:p>
            <a:pPr marL="457200" indent="-457200">
              <a:spcAft>
                <a:spcPts val="2400"/>
              </a:spcAft>
              <a:buFontTx/>
              <a:buAutoNum type="alphaUcPeriod"/>
              <a:defRPr/>
            </a:pPr>
            <a:r>
              <a:rPr lang="en-US" sz="1600" b="1" dirty="0">
                <a:solidFill>
                  <a:srgbClr val="000000"/>
                </a:solidFill>
              </a:rPr>
              <a:t>​</a:t>
            </a:r>
            <a:r>
              <a:rPr lang="en-US" sz="1600" dirty="0">
                <a:solidFill>
                  <a:srgbClr val="000000"/>
                </a:solidFill>
              </a:rPr>
              <a:t>Persist a query store hint for queries that improve in performance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600" b="1" i="0" u="none" strike="noStrike" kern="1200" cap="none" spc="0" normalizeH="0" baseline="0" noProof="0">
                <a:ln>
                  <a:noFill/>
                </a:ln>
                <a:solidFill>
                  <a:srgbClr val="000000"/>
                </a:solidFill>
                <a:effectLst/>
                <a:uLnTx/>
                <a:uFillTx/>
                <a:latin typeface="Segoe UI"/>
              </a:rPr>
              <a:t>​</a:t>
            </a:r>
            <a:r>
              <a:rPr lang="en-US" sz="1600" b="0">
                <a:solidFill>
                  <a:srgbClr val="000000"/>
                </a:solidFill>
              </a:rPr>
              <a:t>Dynamically calculating the best setting for sp_configure</a:t>
            </a:r>
          </a:p>
          <a:p>
            <a:pPr lvl="0">
              <a:spcAft>
                <a:spcPts val="2400"/>
              </a:spcAft>
            </a:pPr>
            <a:r>
              <a:rPr kumimoji="0" lang="en-US" sz="1600" b="1" i="0" u="none" strike="noStrike" kern="1200" cap="none" spc="0" normalizeH="0" baseline="0" noProof="0">
                <a:ln>
                  <a:noFill/>
                </a:ln>
                <a:solidFill>
                  <a:srgbClr val="000000"/>
                </a:solidFill>
                <a:effectLst/>
                <a:uLnTx/>
                <a:uFillTx/>
                <a:latin typeface="Segoe UI"/>
              </a:rPr>
              <a:t>​</a:t>
            </a:r>
            <a:r>
              <a:rPr lang="en-US" sz="1600" b="0">
                <a:solidFill>
                  <a:srgbClr val="000000"/>
                </a:solidFill>
              </a:rPr>
              <a:t>The lowest DOP setting for a query to achieve similar duration across executions while lowering CPU</a:t>
            </a:r>
          </a:p>
          <a:p>
            <a:pPr lvl="0">
              <a:spcAft>
                <a:spcPts val="2400"/>
              </a:spcAft>
            </a:pPr>
            <a:r>
              <a:rPr kumimoji="0" lang="en-US" sz="1600" b="1" i="0" u="none" strike="noStrike" kern="1200" cap="none" spc="0" normalizeH="0" baseline="0" noProof="0">
                <a:ln>
                  <a:noFill/>
                </a:ln>
                <a:solidFill>
                  <a:srgbClr val="000000"/>
                </a:solidFill>
                <a:effectLst/>
                <a:uLnTx/>
                <a:uFillTx/>
                <a:latin typeface="Segoe UI"/>
              </a:rPr>
              <a:t>​</a:t>
            </a:r>
            <a:r>
              <a:rPr lang="en-US" sz="1600" b="0">
                <a:solidFill>
                  <a:srgbClr val="000000"/>
                </a:solidFill>
              </a:rPr>
              <a:t>A MAXDOP setting for the database that lowers the overall CPU for the system</a:t>
            </a:r>
          </a:p>
          <a:p>
            <a:pPr lvl="0">
              <a:spcAft>
                <a:spcPts val="2400"/>
              </a:spcAft>
            </a:pPr>
            <a:r>
              <a:rPr kumimoji="0" lang="en-US" sz="1600" b="1" i="0" u="none" strike="noStrike" kern="1200" cap="none" spc="0" normalizeH="0" baseline="0" noProof="0">
                <a:ln>
                  <a:noFill/>
                </a:ln>
                <a:solidFill>
                  <a:srgbClr val="000000"/>
                </a:solidFill>
                <a:effectLst/>
                <a:uLnTx/>
                <a:uFillTx/>
                <a:latin typeface="Segoe UI"/>
              </a:rPr>
              <a:t>​</a:t>
            </a:r>
            <a:r>
              <a:rPr kumimoji="0" lang="en-US" sz="1600" b="0" i="0" u="none" strike="noStrike" kern="1200" cap="none" spc="0" normalizeH="0" baseline="0" noProof="0">
                <a:ln>
                  <a:noFill/>
                </a:ln>
                <a:solidFill>
                  <a:srgbClr val="000000"/>
                </a:solidFill>
                <a:effectLst/>
                <a:uLnTx/>
                <a:uFillTx/>
                <a:latin typeface="Segoe UI"/>
              </a:rPr>
              <a:t>B and C</a:t>
            </a:r>
          </a:p>
        </p:txBody>
      </p:sp>
    </p:spTree>
    <p:extLst>
      <p:ext uri="{BB962C8B-B14F-4D97-AF65-F5344CB8AC3E}">
        <p14:creationId xmlns:p14="http://schemas.microsoft.com/office/powerpoint/2010/main" val="23101353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a:t>The </a:t>
            </a:r>
            <a:r>
              <a:rPr lang="en-US" sz="2000" b="1"/>
              <a:t>new Query store</a:t>
            </a:r>
            <a:r>
              <a:rPr lang="en-US" sz="2000"/>
              <a:t> is on by default for new databases, provides hints, works with replicas, and is a store for new query intelligence</a:t>
            </a:r>
            <a:endParaRPr lang="en-US" sz="2000" b="1"/>
          </a:p>
          <a:p>
            <a:pPr lvl="0">
              <a:spcAft>
                <a:spcPts val="4200"/>
              </a:spcAft>
            </a:pPr>
            <a:r>
              <a:rPr lang="en-US" sz="2000"/>
              <a:t>Upgrade to SQL Server 2022 with </a:t>
            </a:r>
            <a:r>
              <a:rPr lang="en-US" sz="2000" b="1"/>
              <a:t>any dbcompat </a:t>
            </a:r>
            <a:r>
              <a:rPr lang="en-US" sz="2000"/>
              <a:t>and get approx. percentile and optimized plan forcing</a:t>
            </a:r>
          </a:p>
          <a:p>
            <a:pPr lvl="0">
              <a:spcAft>
                <a:spcPts val="4200"/>
              </a:spcAft>
            </a:pPr>
            <a:r>
              <a:rPr lang="en-US" sz="2000"/>
              <a:t>Upgrade and use dbcompat 140+ to enable </a:t>
            </a:r>
            <a:r>
              <a:rPr lang="en-US" sz="2000" b="1"/>
              <a:t>memory grant percentiles and feedback</a:t>
            </a:r>
            <a:endParaRPr lang="en-US" sz="2000"/>
          </a:p>
          <a:p>
            <a:pPr lvl="0">
              <a:spcAft>
                <a:spcPts val="4200"/>
              </a:spcAft>
            </a:pPr>
            <a:r>
              <a:rPr lang="en-US" sz="2000"/>
              <a:t>Upgrade and use </a:t>
            </a:r>
            <a:r>
              <a:rPr lang="en-US" sz="2000" b="1"/>
              <a:t>dbcompat 160</a:t>
            </a:r>
            <a:r>
              <a:rPr lang="en-US" sz="2000"/>
              <a:t> to light up parameter sensitive plan optimization, ce feedback, and dop feedback</a:t>
            </a:r>
          </a:p>
          <a:p>
            <a:pPr lvl="0">
              <a:spcAft>
                <a:spcPts val="4200"/>
              </a:spcAft>
            </a:pPr>
            <a:r>
              <a:rPr lang="en-US" sz="2000"/>
              <a:t>Don’t forget all the great innovations from </a:t>
            </a:r>
            <a:r>
              <a:rPr lang="en-US" sz="2000" b="1"/>
              <a:t>IQP Gen1 and 2 </a:t>
            </a:r>
            <a:r>
              <a:rPr lang="en-US" sz="200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a:gradFill>
                  <a:gsLst>
                    <a:gs pos="2917">
                      <a:prstClr val="white"/>
                    </a:gs>
                    <a:gs pos="30000">
                      <a:prstClr val="white"/>
                    </a:gs>
                  </a:gsLst>
                  <a:lin ang="5400000" scaled="0"/>
                </a:gradFill>
                <a:latin typeface="Segoe UI"/>
              </a:rPr>
              <a:t>Exercises</a:t>
            </a:r>
          </a:p>
          <a:p>
            <a:pPr marL="457200" indent="-457200">
              <a:spcAft>
                <a:spcPts val="600"/>
              </a:spcAft>
              <a:defRPr/>
            </a:pPr>
            <a:r>
              <a:rPr lang="en-US" sz="160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a:solidFill>
                  <a:srgbClr val="000000"/>
                </a:solidFill>
                <a:latin typeface="Segoe UI Semibold"/>
              </a:rPr>
              <a:t>Industry-proven database engine</a:t>
            </a:r>
            <a:br>
              <a:rPr lang="en-US"/>
            </a:br>
            <a:r>
              <a:rPr lang="en-US" sz="200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a:solidFill>
                  <a:srgbClr val="1A1A1A"/>
                </a:solidFill>
              </a:rPr>
              <a:t>“Hands-free” tempdb</a:t>
            </a:r>
            <a:endParaRPr kumimoji="0" lang="en-US" sz="1200" i="0" u="none" strike="noStrike" kern="1200" cap="none" spc="0" normalizeH="0" baseline="0" noProof="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a:ln>
                  <a:noFill/>
                </a:ln>
                <a:solidFill>
                  <a:srgbClr val="1A1A1A"/>
                </a:solidFill>
                <a:effectLst/>
                <a:uLnTx/>
                <a:uFillTx/>
                <a:ea typeface="+mn-ea"/>
                <a:cs typeface="+mn-cs"/>
              </a:rPr>
              <a:t>Intel QuickAssist</a:t>
            </a:r>
            <a:r>
              <a:rPr kumimoji="0" lang="en-US" sz="1200" i="0" u="none" strike="noStrike" kern="1200" cap="none" spc="0" normalizeH="0" baseline="30000" noProof="0">
                <a:ln>
                  <a:noFill/>
                </a:ln>
                <a:solidFill>
                  <a:srgbClr val="1A1A1A"/>
                </a:solidFill>
                <a:effectLst/>
                <a:uLnTx/>
                <a:uFillTx/>
                <a:ea typeface="+mn-ea"/>
                <a:cs typeface="+mn-cs"/>
              </a:rPr>
              <a:t>TM</a:t>
            </a:r>
            <a:r>
              <a:rPr kumimoji="0" lang="en-US" sz="1200" i="0" u="none" strike="noStrike" kern="1200" cap="none" spc="0" normalizeH="0" baseline="0" noProof="0">
                <a:ln>
                  <a:noFill/>
                </a:ln>
                <a:solidFill>
                  <a:srgbClr val="1A1A1A"/>
                </a:solidFill>
                <a:effectLst/>
                <a:uLnTx/>
                <a:uFillTx/>
                <a:ea typeface="+mn-ea"/>
                <a:cs typeface="+mn-cs"/>
              </a:rPr>
              <a:t> Technology</a:t>
            </a:r>
            <a:br>
              <a:rPr kumimoji="0" lang="en-US" sz="1200" i="0" u="none" strike="noStrike" kern="1200" cap="none" spc="0" normalizeH="0" baseline="0" noProof="0">
                <a:ln>
                  <a:noFill/>
                </a:ln>
                <a:solidFill>
                  <a:srgbClr val="1A1A1A"/>
                </a:solidFill>
                <a:effectLst/>
                <a:uLnTx/>
                <a:uFillTx/>
                <a:ea typeface="+mn-ea"/>
                <a:cs typeface="+mn-cs"/>
              </a:rPr>
            </a:br>
            <a:r>
              <a:rPr kumimoji="0" lang="en-US" sz="1200" i="0" u="none" strike="noStrike" kern="1200" cap="none" spc="0" normalizeH="0" baseline="0" noProof="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a:solidFill>
                  <a:srgbClr val="1A1A1A"/>
                </a:solidFill>
              </a:rPr>
              <a:t>Strict connected encryption (TDS 8.0)</a:t>
            </a:r>
            <a:endParaRPr kumimoji="0" lang="en-US" sz="1200" i="0" u="none" strike="noStrike" kern="1200" cap="none" spc="0" normalizeH="0" baseline="0" noProof="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a:t>Ledger for SQL Server</a:t>
            </a:r>
            <a:br>
              <a:rPr lang="en-US"/>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Tamper-evidence track record of data over time</a:t>
            </a:r>
            <a:endParaRPr lang="en-US"/>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Use a cryptographically hashed ledger detect tampering by malicious actors</a:t>
            </a:r>
          </a:p>
          <a:p>
            <a:pPr lvl="0" defTabSz="914192">
              <a:spcAft>
                <a:spcPts val="2400"/>
              </a:spcAft>
              <a:defRPr/>
            </a:pPr>
            <a:r>
              <a:rPr lang="en-US" sz="1600" b="1">
                <a:latin typeface="Segoe UI Semibold"/>
                <a:cs typeface="Segoe UI Semibold"/>
              </a:rPr>
              <a:t>Built into SQL Server with T-SQL</a:t>
            </a:r>
          </a:p>
          <a:p>
            <a:pPr lvl="0" defTabSz="914192">
              <a:spcAft>
                <a:spcPts val="2400"/>
              </a:spcAft>
              <a:defRPr/>
            </a:pPr>
            <a:r>
              <a:rPr lang="en-US" sz="1600" b="1">
                <a:latin typeface="Segoe UI Semibold"/>
                <a:cs typeface="Segoe UI Semibold"/>
              </a:rPr>
              <a:t>Establish digital trust in a centralized system using blockchain technology.</a:t>
            </a:r>
          </a:p>
          <a:p>
            <a:pPr lvl="0" defTabSz="914192">
              <a:spcAft>
                <a:spcPts val="2400"/>
              </a:spcAft>
              <a:defRPr/>
            </a:pPr>
            <a:r>
              <a:rPr lang="en-US" sz="1600" b="1">
                <a:latin typeface="Segoe UI Semibold"/>
                <a:cs typeface="Segoe UI Semibold"/>
              </a:rPr>
              <a:t>Attest to other parties that data integrity has not been compromised</a:t>
            </a:r>
          </a:p>
          <a:p>
            <a:pPr lvl="0" defTabSz="914192">
              <a:spcAft>
                <a:spcPts val="2400"/>
              </a:spcAft>
              <a:defRPr/>
            </a:pPr>
            <a:r>
              <a:rPr lang="en-US" sz="1600" b="1">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Built-in transaction auditing</a:t>
            </a:r>
          </a:p>
          <a:p>
            <a:pPr marL="177800" lvl="1" indent="-177800">
              <a:spcAft>
                <a:spcPts val="600"/>
              </a:spcAft>
              <a:buFont typeface="Arial" panose="020B0604020202020204" pitchFamily="34" charset="0"/>
              <a:buChar char="•"/>
            </a:pPr>
            <a:r>
              <a:rPr lang="en-US" sz="1400">
                <a:solidFill>
                  <a:schemeClr val="tx1"/>
                </a:solidFill>
              </a:rPr>
              <a:t>Append-only</a:t>
            </a:r>
          </a:p>
          <a:p>
            <a:pPr marL="177800" lvl="1" indent="-177800">
              <a:spcAft>
                <a:spcPts val="600"/>
              </a:spcAft>
              <a:buFont typeface="Arial" panose="020B0604020202020204" pitchFamily="34" charset="0"/>
              <a:buChar char="•"/>
            </a:pPr>
            <a:r>
              <a:rPr lang="en-US" sz="140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a:solidFill>
                  <a:schemeClr val="tx1"/>
                </a:solidFill>
              </a:rPr>
              <a:t>Plus</a:t>
            </a:r>
            <a:r>
              <a:rPr lang="en-US" sz="140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Append only should see minimal impact</a:t>
            </a:r>
          </a:p>
          <a:p>
            <a:pPr marL="177800" lvl="1" indent="-177800">
              <a:spcAft>
                <a:spcPts val="600"/>
              </a:spcAft>
              <a:buFont typeface="Arial" panose="020B0604020202020204" pitchFamily="34" charset="0"/>
              <a:buChar char="•"/>
            </a:pPr>
            <a:r>
              <a:rPr lang="en-US" sz="140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a:t>1 file = PFS, GAM, SGAM contention</a:t>
            </a:r>
          </a:p>
          <a:p>
            <a:pPr marL="0" lvl="0" indent="0" algn="l" defTabSz="977900">
              <a:spcBef>
                <a:spcPct val="0"/>
              </a:spcBef>
              <a:spcAft>
                <a:spcPts val="1800"/>
              </a:spcAft>
              <a:buNone/>
            </a:pPr>
            <a:r>
              <a:rPr lang="en-US" sz="2000" kern="1200"/>
              <a:t>Add multiple files</a:t>
            </a:r>
          </a:p>
          <a:p>
            <a:pPr marL="0" lvl="0" indent="0" algn="l" defTabSz="977900">
              <a:spcBef>
                <a:spcPct val="0"/>
              </a:spcBef>
              <a:spcAft>
                <a:spcPts val="1800"/>
              </a:spcAft>
              <a:buNone/>
            </a:pPr>
            <a:r>
              <a:rPr lang="en-US" sz="2000" kern="1200"/>
              <a:t>Trace flags 1117 and 1118</a:t>
            </a:r>
          </a:p>
          <a:p>
            <a:pPr marL="0" lvl="0" indent="0" algn="l" defTabSz="977900">
              <a:spcBef>
                <a:spcPct val="0"/>
              </a:spcBef>
              <a:spcAft>
                <a:spcPts val="1800"/>
              </a:spcAft>
              <a:buNone/>
            </a:pPr>
            <a:r>
              <a:rPr lang="en-US" sz="2000" kern="1200"/>
              <a:t>SQL 2016 setup auto adds multiple files</a:t>
            </a:r>
          </a:p>
          <a:p>
            <a:pPr marL="0" lvl="0" indent="0" algn="l" defTabSz="977900">
              <a:spcBef>
                <a:spcPct val="0"/>
              </a:spcBef>
              <a:spcAft>
                <a:spcPts val="1800"/>
              </a:spcAft>
              <a:buNone/>
            </a:pPr>
            <a:r>
              <a:rPr lang="en-US" sz="2000" kern="120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a:t>PFS concurrency</a:t>
            </a:r>
          </a:p>
          <a:p>
            <a:pPr defTabSz="977900">
              <a:spcBef>
                <a:spcPct val="0"/>
              </a:spcBef>
              <a:spcAft>
                <a:spcPts val="1800"/>
              </a:spcAft>
            </a:pPr>
            <a:r>
              <a:rPr lang="en-US" sz="2000"/>
              <a:t>Autogrow and uniform default for tempdb</a:t>
            </a:r>
          </a:p>
          <a:p>
            <a:pPr defTabSz="977900">
              <a:spcBef>
                <a:spcPct val="0"/>
              </a:spcBef>
              <a:spcAft>
                <a:spcPts val="1800"/>
              </a:spcAft>
            </a:pPr>
            <a:r>
              <a:rPr lang="en-US" sz="2000"/>
              <a:t>Now system table pages become hotspot</a:t>
            </a:r>
          </a:p>
          <a:p>
            <a:pPr defTabSz="977900">
              <a:spcBef>
                <a:spcPct val="0"/>
              </a:spcBef>
              <a:spcAft>
                <a:spcPts val="1800"/>
              </a:spcAft>
            </a:pPr>
            <a:r>
              <a:rPr lang="en-US" sz="2000"/>
              <a:t>Tempdb metadata optimization ON</a:t>
            </a:r>
          </a:p>
          <a:p>
            <a:pPr defTabSz="977900">
              <a:spcBef>
                <a:spcPct val="0"/>
              </a:spcBef>
              <a:spcAft>
                <a:spcPts val="1800"/>
              </a:spcAft>
            </a:pPr>
            <a:r>
              <a:rPr lang="en-US" sz="200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a:t>Contained Availability Groups</a:t>
            </a:r>
          </a:p>
          <a:p>
            <a:pPr>
              <a:spcAft>
                <a:spcPts val="3000"/>
              </a:spcAft>
            </a:pPr>
            <a:r>
              <a:rPr lang="en-US" sz="1600"/>
              <a:t>Cross-platform SNAPSHOT backups</a:t>
            </a:r>
          </a:p>
          <a:p>
            <a:pPr>
              <a:spcAft>
                <a:spcPts val="3000"/>
              </a:spcAft>
            </a:pPr>
            <a:r>
              <a:rPr lang="en-US" sz="1600"/>
              <a:t>Intel QuickAssistTM Technology backup compression</a:t>
            </a:r>
          </a:p>
          <a:p>
            <a:pPr>
              <a:spcAft>
                <a:spcPts val="3000"/>
              </a:spcAft>
            </a:pPr>
            <a:r>
              <a:rPr lang="en-US" sz="1600"/>
              <a:t>ADR enhancements</a:t>
            </a:r>
          </a:p>
          <a:p>
            <a:pPr>
              <a:spcAft>
                <a:spcPts val="3000"/>
              </a:spcAft>
            </a:pPr>
            <a:r>
              <a:rPr lang="en-US" sz="1600"/>
              <a:t>In-memory OLTP memory enhancements</a:t>
            </a:r>
          </a:p>
          <a:p>
            <a:pPr>
              <a:spcAft>
                <a:spcPts val="3000"/>
              </a:spcAft>
            </a:pPr>
            <a:r>
              <a:rPr lang="en-US" sz="160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a:t>Parallel redo enhancements</a:t>
            </a:r>
          </a:p>
          <a:p>
            <a:r>
              <a:rPr lang="en-US"/>
              <a:t>DAG enhancements</a:t>
            </a:r>
          </a:p>
          <a:p>
            <a:r>
              <a:rPr lang="en-US"/>
              <a:t>Resumable ADD CONSTRAINT</a:t>
            </a:r>
          </a:p>
          <a:p>
            <a:r>
              <a:rPr lang="en-US"/>
              <a:t>Last valid restore time in backupset msdb table</a:t>
            </a:r>
          </a:p>
          <a:p>
            <a:r>
              <a:rPr lang="en-US"/>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Synchronize instance level objects with data</a:t>
            </a:r>
            <a:endParaRPr lang="en-US" sz="200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Create an Availability Group and declare it be CONTAINED</a:t>
            </a:r>
          </a:p>
          <a:p>
            <a:pPr lvl="0" defTabSz="914192">
              <a:spcAft>
                <a:spcPts val="2400"/>
              </a:spcAft>
              <a:defRPr/>
            </a:pPr>
            <a:r>
              <a:rPr lang="en-US" sz="1600" b="1">
                <a:latin typeface="Segoe UI Semibold"/>
                <a:cs typeface="Segoe UI Semibold"/>
              </a:rPr>
              <a:t>We add a contained master and msdb database to the AG</a:t>
            </a:r>
          </a:p>
          <a:p>
            <a:pPr lvl="0" defTabSz="914192">
              <a:spcAft>
                <a:spcPts val="2400"/>
              </a:spcAft>
              <a:defRPr/>
            </a:pPr>
            <a:r>
              <a:rPr lang="en-US" sz="1600" b="1">
                <a:latin typeface="Segoe UI Semibold"/>
                <a:cs typeface="Segoe UI Semibold"/>
              </a:rPr>
              <a:t>Connect with listener and contained master and msdb are used</a:t>
            </a:r>
          </a:p>
          <a:p>
            <a:pPr lvl="0" defTabSz="914192">
              <a:spcAft>
                <a:spcPts val="2400"/>
              </a:spcAft>
              <a:defRPr/>
            </a:pPr>
            <a:r>
              <a:rPr lang="en-US" sz="1600" b="1">
                <a:latin typeface="Segoe UI Semibold"/>
                <a:cs typeface="Segoe UI Semibold"/>
              </a:rPr>
              <a:t>Connect directly and default master and model are used.</a:t>
            </a:r>
          </a:p>
          <a:p>
            <a:pPr lvl="0" defTabSz="914192">
              <a:spcAft>
                <a:spcPts val="2400"/>
              </a:spcAft>
              <a:defRPr/>
            </a:pPr>
            <a:r>
              <a:rPr lang="en-US" sz="1600" b="1">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err="1">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a:t>Listener</a:t>
            </a:r>
          </a:p>
          <a:p>
            <a:r>
              <a:rPr lang="en-US"/>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Demo</a:t>
            </a:r>
          </a:p>
        </p:txBody>
      </p:sp>
      <p:sp>
        <p:nvSpPr>
          <p:cNvPr id="5" name="Text Placeholder 4">
            <a:extLst>
              <a:ext uri="{FF2B5EF4-FFF2-40B4-BE49-F238E27FC236}">
                <a16:creationId xmlns:a16="http://schemas.microsoft.com/office/drawing/2014/main" id="{70C763B3-965F-4CDF-1892-3D23844560A4}"/>
              </a:ext>
            </a:extLst>
          </p:cNvPr>
          <p:cNvSpPr>
            <a:spLocks noGrp="1"/>
          </p:cNvSpPr>
          <p:nvPr>
            <p:ph type="body" sz="quarter" idx="12"/>
          </p:nvPr>
        </p:nvSpPr>
        <p:spPr>
          <a:xfrm>
            <a:off x="585216" y="3977319"/>
            <a:ext cx="9144000" cy="338554"/>
          </a:xfrm>
        </p:spPr>
        <p:txBody>
          <a:bodyPr/>
          <a:lstStyle/>
          <a:p>
            <a:r>
              <a:rPr lang="en-US">
                <a:latin typeface="+mj-lt"/>
              </a:rPr>
              <a:t>Exercise 4.2</a:t>
            </a:r>
            <a:r>
              <a:rPr lang="en-US"/>
              <a:t>—Contained Availability Groups</a:t>
            </a:r>
          </a:p>
        </p:txBody>
      </p:sp>
    </p:spTree>
    <p:extLst>
      <p:ext uri="{BB962C8B-B14F-4D97-AF65-F5344CB8AC3E}">
        <p14:creationId xmlns:p14="http://schemas.microsoft.com/office/powerpoint/2010/main" val="202845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a:solidFill>
                  <a:schemeClr val="tx1"/>
                </a:solidFill>
                <a:latin typeface="+mj-lt"/>
              </a:rPr>
              <a:t>Before</a:t>
            </a:r>
          </a:p>
          <a:p>
            <a:pPr marL="0" lvl="1" algn="l" defTabSz="1155700">
              <a:lnSpc>
                <a:spcPct val="90000"/>
              </a:lnSpc>
              <a:spcBef>
                <a:spcPct val="0"/>
              </a:spcBef>
              <a:spcAft>
                <a:spcPts val="1200"/>
              </a:spcAft>
            </a:pPr>
            <a:r>
              <a:rPr lang="en-US" sz="2000" kern="1200">
                <a:solidFill>
                  <a:schemeClr val="tx1"/>
                </a:solidFill>
              </a:rPr>
              <a:t>VDI Program</a:t>
            </a:r>
          </a:p>
          <a:p>
            <a:pPr marL="0" lvl="1" algn="l" defTabSz="1155700">
              <a:lnSpc>
                <a:spcPct val="90000"/>
              </a:lnSpc>
              <a:spcBef>
                <a:spcPct val="0"/>
              </a:spcBef>
              <a:spcAft>
                <a:spcPts val="1200"/>
              </a:spcAft>
            </a:pPr>
            <a:r>
              <a:rPr lang="en-US" sz="2000" kern="120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a:latin typeface="+mj-lt"/>
              </a:rPr>
              <a:t>Now</a:t>
            </a:r>
          </a:p>
          <a:p>
            <a:pPr marL="0" lvl="1" defTabSz="1155700">
              <a:lnSpc>
                <a:spcPct val="90000"/>
              </a:lnSpc>
              <a:spcBef>
                <a:spcPct val="0"/>
              </a:spcBef>
              <a:spcAft>
                <a:spcPts val="1200"/>
              </a:spcAft>
            </a:pPr>
            <a:r>
              <a:rPr lang="en-US" sz="2000">
                <a:solidFill>
                  <a:schemeClr val="bg1"/>
                </a:solidFill>
              </a:rPr>
              <a:t>T-SQL suspend I/O</a:t>
            </a:r>
          </a:p>
          <a:p>
            <a:pPr marL="0" lvl="1" defTabSz="1155700">
              <a:lnSpc>
                <a:spcPct val="90000"/>
              </a:lnSpc>
              <a:spcBef>
                <a:spcPct val="0"/>
              </a:spcBef>
              <a:spcAft>
                <a:spcPts val="1200"/>
              </a:spcAft>
            </a:pPr>
            <a:r>
              <a:rPr lang="en-US" sz="2000">
                <a:solidFill>
                  <a:schemeClr val="bg1"/>
                </a:solidFill>
              </a:rPr>
              <a:t>Perform your snapshot</a:t>
            </a:r>
          </a:p>
          <a:p>
            <a:pPr marL="0" lvl="1" defTabSz="1155700">
              <a:lnSpc>
                <a:spcPct val="90000"/>
              </a:lnSpc>
              <a:spcBef>
                <a:spcPct val="0"/>
              </a:spcBef>
              <a:spcAft>
                <a:spcPts val="1200"/>
              </a:spcAft>
            </a:pPr>
            <a:r>
              <a:rPr lang="en-US" sz="200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a:gradFill>
                  <a:gsLst>
                    <a:gs pos="2917">
                      <a:schemeClr val="tx1"/>
                    </a:gs>
                    <a:gs pos="30000">
                      <a:schemeClr val="tx1"/>
                    </a:gs>
                  </a:gsLst>
                  <a:lin ang="5400000" scaled="0"/>
                </a:gradFill>
              </a:rPr>
              <a:t>Why? Backup TB in minutes</a:t>
            </a:r>
          </a:p>
          <a:p>
            <a:pPr algn="l">
              <a:spcAft>
                <a:spcPts val="1200"/>
              </a:spcAft>
            </a:pPr>
            <a:r>
              <a:rPr lang="en-US" sz="200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a:gradFill>
                  <a:gsLst>
                    <a:gs pos="2917">
                      <a:schemeClr val="tx1"/>
                    </a:gs>
                    <a:gs pos="30000">
                      <a:schemeClr val="tx1"/>
                    </a:gs>
                  </a:gsLst>
                  <a:lin ang="5400000" scaled="0"/>
                </a:gradFill>
              </a:rPr>
              <a:t>Works on Windows and Linux</a:t>
            </a:r>
          </a:p>
          <a:p>
            <a:pPr algn="l">
              <a:spcAft>
                <a:spcPts val="1200"/>
              </a:spcAft>
            </a:pPr>
            <a:r>
              <a:rPr lang="en-US" sz="2000">
                <a:gradFill>
                  <a:gsLst>
                    <a:gs pos="2917">
                      <a:schemeClr val="tx1"/>
                    </a:gs>
                    <a:gs pos="30000">
                      <a:schemeClr val="tx1"/>
                    </a:gs>
                  </a:gsLst>
                  <a:lin ang="5400000" scaled="0"/>
                </a:gradFill>
              </a:rPr>
              <a:t>Users most likely see WRITELOG waits on suspend</a:t>
            </a:r>
          </a:p>
          <a:p>
            <a:pPr algn="l">
              <a:spcAft>
                <a:spcPts val="1200"/>
              </a:spcAft>
            </a:pPr>
            <a:r>
              <a:rPr lang="en-US" sz="2000" b="1">
                <a:gradFill>
                  <a:gsLst>
                    <a:gs pos="2917">
                      <a:schemeClr val="tx1"/>
                    </a:gs>
                    <a:gs pos="30000">
                      <a:schemeClr val="tx1"/>
                    </a:gs>
                  </a:gsLst>
                  <a:lin ang="5400000" scaled="0"/>
                </a:gradFill>
              </a:rPr>
              <a:t>Tip</a:t>
            </a:r>
            <a:r>
              <a:rPr lang="en-US" sz="200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a:cs typeface="Segoe UI"/>
              </a:rPr>
              <a:t>SQL Server 2022</a:t>
            </a:r>
            <a:br>
              <a:rPr lang="en-US" sz="3200"/>
            </a:br>
            <a:r>
              <a:rPr lang="en-US" sz="1800" spc="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0991792" cy="621196"/>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a:ln>
                  <a:noFill/>
                </a:ln>
                <a:solidFill>
                  <a:srgbClr val="757575"/>
                </a:solidFill>
                <a:effectLst/>
                <a:uLnTx/>
                <a:uFillTx/>
                <a:latin typeface="Segoe UI"/>
                <a:ea typeface="+mn-ea"/>
                <a:cs typeface="+mn-cs"/>
              </a:rPr>
              <a:t>All TPC Claims as of 04/06/2022.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a:ln>
                  <a:noFill/>
                </a:ln>
                <a:solidFill>
                  <a:srgbClr val="757575"/>
                </a:solidFill>
                <a:effectLst/>
                <a:uLnTx/>
                <a:uFillTx/>
                <a:latin typeface="Segoe UI"/>
                <a:ea typeface="+mn-ea"/>
                <a:cs typeface="+mn-cs"/>
              </a:rPr>
              <a:t>1</a:t>
            </a:r>
            <a:r>
              <a:rPr kumimoji="0" lang="en-US" sz="800" b="0" i="0" u="none" strike="noStrike" kern="1200" cap="none" spc="0" normalizeH="0" baseline="0" noProof="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a:ln>
                  <a:noFill/>
                </a:ln>
                <a:solidFill>
                  <a:srgbClr val="757575"/>
                </a:solidFill>
                <a:effectLst/>
                <a:uLnTx/>
                <a:uFillTx/>
                <a:latin typeface="Segoe UI"/>
                <a:ea typeface="+mn-ea"/>
                <a:cs typeface="+mn-cs"/>
              </a:rPr>
              <a:t>2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3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4"/>
              </a:rPr>
              <a:t>http://www.tpc.org/3374</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4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5"/>
              </a:rPr>
              <a:t>http://www.tpc.org/3380</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5 </a:t>
            </a:r>
            <a:r>
              <a:rPr kumimoji="0" lang="en-US" sz="800" b="0" i="0" u="sng" strike="noStrike" kern="1200" cap="none" spc="0" normalizeH="0" baseline="0" noProof="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6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7</a:t>
            </a:r>
            <a:r>
              <a:rPr kumimoji="0" lang="en-US" sz="800" b="0" i="0" u="none" strike="noStrike" kern="1200" cap="none" spc="0" normalizeH="0" baseline="0" noProof="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a:ln>
                  <a:noFill/>
                </a:ln>
                <a:solidFill>
                  <a:srgbClr val="757575"/>
                </a:solidFill>
                <a:effectLst/>
                <a:uLnTx/>
                <a:uFillTx/>
                <a:latin typeface="Segoe UI"/>
                <a:ea typeface="+mn-ea"/>
                <a:cs typeface="+mn-cs"/>
              </a:rPr>
              <a:t>; </a:t>
            </a:r>
            <a:endParaRPr kumimoji="0" lang="en-AU" sz="800" b="0" i="0" u="none" strike="noStrike" kern="1200" cap="none" spc="0" normalizeH="0" baseline="0" noProof="0">
              <a:ln>
                <a:noFill/>
              </a:ln>
              <a:solidFill>
                <a:srgbClr val="757575"/>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a:ln>
                  <a:noFill/>
                </a:ln>
                <a:solidFill>
                  <a:srgbClr val="757575"/>
                </a:solidFill>
                <a:effectLst/>
                <a:uLnTx/>
                <a:uFillTx/>
                <a:latin typeface="Segoe UI" panose="020B0502040204020203" pitchFamily="34" charset="0"/>
                <a:ea typeface="+mn-ea"/>
                <a:cs typeface="+mn-cs"/>
              </a:rPr>
              <a:t>8</a:t>
            </a:r>
            <a:r>
              <a:rPr kumimoji="0" lang="en-US" sz="800" b="0" i="0" u="none" strike="noStrike" kern="1200" cap="none" spc="0" normalizeH="0" baseline="0" noProof="0">
                <a:ln>
                  <a:noFill/>
                </a:ln>
                <a:solidFill>
                  <a:srgbClr val="757575"/>
                </a:solidFill>
                <a:effectLst/>
                <a:uLnTx/>
                <a:uFillTx/>
                <a:latin typeface="Segoe UI" panose="020B0502040204020203" pitchFamily="34" charset="0"/>
                <a:ea typeface="+mn-ea"/>
                <a:cs typeface="+mn-cs"/>
              </a:rPr>
              <a:t>Public preview for the bidirectional disaster recovery capability of Link feature for Azure SQL Managed Instance will occur at a future date. The general availability of the bidirectional disaster recovery capability of Link feature for </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757575"/>
                </a:solidFill>
                <a:effectLst/>
                <a:uLnTx/>
                <a:uFillTx/>
                <a:latin typeface="Segoe UI" panose="020B0502040204020203" pitchFamily="34" charset="0"/>
                <a:ea typeface="+mn-ea"/>
                <a:cs typeface="+mn-cs"/>
              </a:rPr>
              <a:t>Azure SQL Managed Instance will occur after the general availability of SQL Server 2022.</a:t>
            </a:r>
            <a:endParaRPr kumimoji="0" lang="en-US" sz="800" b="0" i="0" u="none" strike="noStrike" kern="1200" cap="none" spc="0" normalizeH="0" baseline="0" noProof="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a:ln>
                  <a:noFill/>
                </a:ln>
                <a:solidFill>
                  <a:srgbClr val="000000"/>
                </a:solidFill>
                <a:effectLst/>
                <a:uLnTx/>
                <a:uFillTx/>
                <a:latin typeface="Segoe UI"/>
                <a:ea typeface="+mn-ea"/>
                <a:cs typeface="+mn-cs"/>
              </a:rPr>
              <a:t>3</a:t>
            </a:r>
            <a:r>
              <a:rPr kumimoji="0" lang="en-US" sz="1000" b="0" i="0" u="none" strike="noStrike" kern="1200" cap="none" spc="0" normalizeH="0" baseline="0" noProof="0">
                <a:ln>
                  <a:noFill/>
                </a:ln>
                <a:solidFill>
                  <a:srgbClr val="000000"/>
                </a:solidFill>
                <a:effectLst/>
                <a:uLnTx/>
                <a:uFillTx/>
                <a:latin typeface="Segoe UI"/>
                <a:ea typeface="+mn-ea"/>
                <a:cs typeface="+mn-cs"/>
              </a:rPr>
              <a:t>, 3TB</a:t>
            </a:r>
            <a:r>
              <a:rPr kumimoji="0" lang="en-US" sz="1000" b="0" i="0" u="none" strike="noStrike" kern="1200" cap="none" spc="0" normalizeH="0" baseline="30000" noProof="0">
                <a:ln>
                  <a:noFill/>
                </a:ln>
                <a:solidFill>
                  <a:srgbClr val="000000"/>
                </a:solidFill>
                <a:effectLst/>
                <a:uLnTx/>
                <a:uFillTx/>
                <a:latin typeface="Segoe UI"/>
                <a:ea typeface="+mn-ea"/>
                <a:cs typeface="+mn-cs"/>
              </a:rPr>
              <a:t>4</a:t>
            </a:r>
            <a:r>
              <a:rPr kumimoji="0" lang="en-US" sz="1000" b="0" i="0" u="none" strike="noStrike" kern="1200" cap="none" spc="0" normalizeH="0" baseline="0" noProof="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a:ln>
                  <a:noFill/>
                </a:ln>
                <a:solidFill>
                  <a:srgbClr val="000000"/>
                </a:solidFill>
                <a:effectLst/>
                <a:uLnTx/>
                <a:uFillTx/>
                <a:latin typeface="Segoe UI"/>
                <a:ea typeface="+mn-ea"/>
                <a:cs typeface="+mn-cs"/>
              </a:rPr>
              <a:t>5</a:t>
            </a:r>
            <a:r>
              <a:rPr kumimoji="0" lang="en-US" sz="1000" b="0" i="0" u="none" strike="noStrike" kern="1200" cap="none" spc="0" normalizeH="0" baseline="0" noProof="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a:ln>
                  <a:noFill/>
                </a:ln>
                <a:solidFill>
                  <a:srgbClr val="000000"/>
                </a:solidFill>
                <a:effectLst/>
                <a:uLnTx/>
                <a:uFillTx/>
                <a:latin typeface="Segoe UI"/>
                <a:ea typeface="+mn-ea"/>
                <a:cs typeface="+mn-cs"/>
              </a:rPr>
              <a:t>6</a:t>
            </a:r>
            <a:r>
              <a:rPr kumimoji="0" lang="en-US" sz="1000" b="0" i="0" u="none" strike="noStrike" kern="1200" cap="none" spc="0" normalizeH="0" baseline="0" noProof="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a:ln>
                  <a:noFill/>
                </a:ln>
                <a:solidFill>
                  <a:srgbClr val="000000"/>
                </a:solidFill>
                <a:effectLst/>
                <a:uLnTx/>
                <a:uFillTx/>
                <a:latin typeface="Segoe UI"/>
                <a:ea typeface="+mn-ea"/>
                <a:cs typeface="+mn-cs"/>
              </a:rPr>
              <a:t>7</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r>
              <a:rPr kumimoji="0" lang="en-US" sz="900" b="0" i="0" u="none" strike="noStrike" kern="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8</a:t>
            </a: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998671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a:t>Stability for critical workloads</a:t>
            </a:r>
          </a:p>
          <a:p>
            <a:pPr marL="0" indent="0">
              <a:buNone/>
            </a:pPr>
            <a:r>
              <a:rPr lang="en-US" sz="1600"/>
              <a:t>Consistent performance without oversizing</a:t>
            </a:r>
          </a:p>
          <a:p>
            <a:pPr marL="0" indent="0">
              <a:buNone/>
            </a:pPr>
            <a:r>
              <a:rPr lang="en-US" sz="1600"/>
              <a:t>Remove scalability blockers</a:t>
            </a:r>
          </a:p>
          <a:p>
            <a:pPr marL="0" indent="0">
              <a:buNone/>
            </a:pPr>
            <a:r>
              <a:rPr lang="en-US" sz="1600"/>
              <a:t>Make the most of current hardware</a:t>
            </a:r>
            <a:endParaRPr lang="en-US" sz="180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a:solidFill>
                  <a:schemeClr val="accent1"/>
                </a:solidFill>
                <a:latin typeface="+mn-lt"/>
                <a:cs typeface="Segoe UI" panose="020B0502040204020203" pitchFamily="34" charset="0"/>
              </a:rPr>
              <a:t> </a:t>
            </a:r>
            <a:r>
              <a:rPr lang="en-US" sz="160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a:solidFill>
                  <a:schemeClr val="tx1"/>
                </a:solidFill>
                <a:latin typeface="+mn-lt"/>
                <a:cs typeface="Segoe UI" panose="020B0502040204020203" pitchFamily="34" charset="0"/>
              </a:rPr>
              <a:t> </a:t>
            </a:r>
            <a:r>
              <a:rPr lang="en-US" sz="1600">
                <a:solidFill>
                  <a:schemeClr val="accent1"/>
                </a:solidFill>
                <a:latin typeface="+mn-lt"/>
                <a:cs typeface="Segoe UI" panose="020B0502040204020203" pitchFamily="34" charset="0"/>
              </a:rPr>
              <a:t>with </a:t>
            </a:r>
            <a:r>
              <a:rPr lang="en-US" sz="160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a:solidFill>
                  <a:schemeClr val="accent1"/>
                </a:solidFill>
                <a:latin typeface="+mn-lt"/>
                <a:cs typeface="Segoe UI" panose="020B0502040204020203" pitchFamily="34" charset="0"/>
              </a:rPr>
              <a:t> </a:t>
            </a:r>
            <a:r>
              <a:rPr lang="en-US" sz="160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Install Intel drivers</a:t>
            </a:r>
          </a:p>
          <a:p>
            <a:pPr marL="177800" lvl="1" indent="-177800">
              <a:spcAft>
                <a:spcPts val="600"/>
              </a:spcAft>
              <a:buFont typeface="Arial" panose="020B0604020202020204" pitchFamily="34" charset="0"/>
              <a:buChar char="•"/>
            </a:pPr>
            <a:r>
              <a:rPr lang="en-US" sz="1400">
                <a:solidFill>
                  <a:schemeClr val="tx1"/>
                </a:solidFill>
              </a:rPr>
              <a:t>Hardware or software based</a:t>
            </a:r>
          </a:p>
          <a:p>
            <a:pPr marL="177800" lvl="1" indent="-177800">
              <a:spcAft>
                <a:spcPts val="600"/>
              </a:spcAft>
              <a:buFont typeface="Arial" panose="020B0604020202020204" pitchFamily="34" charset="0"/>
              <a:buChar char="•"/>
            </a:pPr>
            <a:r>
              <a:rPr lang="en-US" sz="1400">
                <a:solidFill>
                  <a:schemeClr val="tx1"/>
                </a:solidFill>
              </a:rPr>
              <a:t>Server configuration option</a:t>
            </a:r>
          </a:p>
          <a:p>
            <a:pPr marL="177800" lvl="1" indent="-177800">
              <a:spcAft>
                <a:spcPts val="600"/>
              </a:spcAft>
              <a:buFont typeface="Arial" panose="020B0604020202020204" pitchFamily="34" charset="0"/>
              <a:buChar char="•"/>
            </a:pPr>
            <a:r>
              <a:rPr lang="en-US" sz="140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a:effectLst/>
                <a:latin typeface="+mj-lt"/>
                <a:ea typeface="Calibri" panose="020F0502020204030204" pitchFamily="34" charset="0"/>
              </a:rPr>
              <a:t>Reduce Buffer Pool I/O promotions</a:t>
            </a:r>
          </a:p>
          <a:p>
            <a:pPr>
              <a:spcAft>
                <a:spcPts val="3600"/>
              </a:spcAft>
              <a:buClr>
                <a:srgbClr val="00B050"/>
              </a:buClr>
            </a:pPr>
            <a:r>
              <a:rPr lang="en-US" sz="2800" b="1">
                <a:effectLst/>
                <a:latin typeface="+mj-lt"/>
                <a:ea typeface="Calibri" panose="020F0502020204030204" pitchFamily="34" charset="0"/>
              </a:rPr>
              <a:t>Enhanced core spinlock algorithms</a:t>
            </a:r>
            <a:endParaRPr lang="en-US" sz="2800" b="1">
              <a:latin typeface="+mj-lt"/>
              <a:ea typeface="Calibri" panose="020F0502020204030204" pitchFamily="34" charset="0"/>
            </a:endParaRPr>
          </a:p>
          <a:p>
            <a:pPr>
              <a:spcAft>
                <a:spcPts val="3600"/>
              </a:spcAft>
              <a:buClr>
                <a:srgbClr val="00B050"/>
              </a:buClr>
            </a:pPr>
            <a:r>
              <a:rPr lang="en-US" sz="2800" b="1">
                <a:effectLst/>
                <a:latin typeface="+mj-lt"/>
                <a:ea typeface="Calibri" panose="020F0502020204030204" pitchFamily="34" charset="0"/>
              </a:rPr>
              <a:t>Improved Virtual Log File (VLF) algorithms</a:t>
            </a:r>
          </a:p>
          <a:p>
            <a:pPr>
              <a:spcAft>
                <a:spcPts val="3600"/>
              </a:spcAft>
              <a:buClr>
                <a:srgbClr val="00B050"/>
              </a:buClr>
            </a:pPr>
            <a:r>
              <a:rPr lang="en-US" sz="2800" b="1">
                <a:effectLst/>
                <a:latin typeface="+mj-lt"/>
                <a:ea typeface="Calibri" panose="020F0502020204030204" pitchFamily="34" charset="0"/>
              </a:rPr>
              <a:t>Instant File Initialization (IFI) for Log file growth</a:t>
            </a:r>
            <a:endParaRPr lang="en-US" sz="2800" b="1">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Exercises</a:t>
            </a:r>
          </a:p>
        </p:txBody>
      </p:sp>
      <p:sp>
        <p:nvSpPr>
          <p:cNvPr id="5" name="Text Placeholder 4">
            <a:extLst>
              <a:ext uri="{FF2B5EF4-FFF2-40B4-BE49-F238E27FC236}">
                <a16:creationId xmlns:a16="http://schemas.microsoft.com/office/drawing/2014/main" id="{8FB2ADBF-0DC5-5349-0C40-32DCE92C9F7A}"/>
              </a:ext>
            </a:extLst>
          </p:cNvPr>
          <p:cNvSpPr>
            <a:spLocks noGrp="1"/>
          </p:cNvSpPr>
          <p:nvPr>
            <p:ph type="body" sz="quarter" idx="12"/>
          </p:nvPr>
        </p:nvSpPr>
        <p:spPr>
          <a:xfrm>
            <a:off x="585216" y="3977319"/>
            <a:ext cx="9144000" cy="1015663"/>
          </a:xfrm>
        </p:spPr>
        <p:txBody>
          <a:bodyPr/>
          <a:lstStyle/>
          <a:p>
            <a:r>
              <a:rPr lang="en-US">
                <a:latin typeface="+mj-lt"/>
              </a:rPr>
              <a:t>Exercise 4.0</a:t>
            </a:r>
            <a:r>
              <a:rPr lang="en-US"/>
              <a:t>—Ledger for SQL Server</a:t>
            </a:r>
            <a:br>
              <a:rPr lang="en-US"/>
            </a:br>
            <a:br>
              <a:rPr lang="en-US"/>
            </a:br>
            <a:r>
              <a:rPr lang="en-US">
                <a:solidFill>
                  <a:schemeClr val="accent1">
                    <a:lumMod val="40000"/>
                    <a:lumOff val="60000"/>
                  </a:schemeClr>
                </a:solidFill>
                <a:latin typeface="+mj-lt"/>
              </a:rPr>
              <a:t>Bonus: Exercise 4.1</a:t>
            </a:r>
            <a:r>
              <a:rPr lang="en-US">
                <a:solidFill>
                  <a:schemeClr val="accent1">
                    <a:lumMod val="40000"/>
                    <a:lumOff val="60000"/>
                  </a:schemeClr>
                </a:solidFill>
              </a:rPr>
              <a:t>—“Hands-free” tempdb</a:t>
            </a:r>
          </a:p>
        </p:txBody>
      </p:sp>
    </p:spTree>
    <p:extLst>
      <p:ext uri="{BB962C8B-B14F-4D97-AF65-F5344CB8AC3E}">
        <p14:creationId xmlns:p14="http://schemas.microsoft.com/office/powerpoint/2010/main" val="30017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SQL</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Server 2022 now eliminates </a:t>
            </a:r>
            <a:r>
              <a:rPr kumimoji="0" lang="en-US" sz="2000" b="0" i="0" u="none" strike="noStrike" kern="1200" cap="none" spc="0" normalizeH="0" noProof="0" err="1">
                <a:ln>
                  <a:noFill/>
                </a:ln>
                <a:solidFill>
                  <a:srgbClr val="000000"/>
                </a:solidFill>
                <a:effectLst/>
                <a:uLnTx/>
                <a:uFillTx/>
                <a:latin typeface="Segoe UI Semibold"/>
                <a:ea typeface="+mn-ea"/>
                <a:cs typeface="Segoe UI" pitchFamily="34" charset="0"/>
              </a:rPr>
              <a:t>wha</a:t>
            </a:r>
            <a:r>
              <a:rPr lang="en-US" sz="2000">
                <a:solidFill>
                  <a:srgbClr val="000000"/>
                </a:solidFill>
                <a:latin typeface="Segoe UI Semibold"/>
                <a:cs typeface="Segoe UI" pitchFamily="34" charset="0"/>
              </a:rPr>
              <a:t>t type of bottleneck for tempdb:</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The database ledger through system tables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The Ledger history view</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Database digests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Blockchain data in SQL Server tables</a:t>
            </a: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PAGEIOLATCH</a:t>
            </a:r>
          </a:p>
          <a:p>
            <a:pPr lvl="0">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PAGELATCH</a:t>
            </a:r>
          </a:p>
          <a:p>
            <a:pPr>
              <a:defRPr/>
            </a:pPr>
            <a:r>
              <a:rPr lang="en-US" sz="1800">
                <a:solidFill>
                  <a:srgbClr val="000000"/>
                </a:solidFill>
              </a:rPr>
              <a:t>​</a:t>
            </a:r>
            <a:r>
              <a:rPr lang="en-US" sz="1800" b="0">
                <a:solidFill>
                  <a:srgbClr val="000000"/>
                </a:solidFill>
              </a:rPr>
              <a:t>Spinlocks</a:t>
            </a:r>
          </a:p>
          <a:p>
            <a:pPr>
              <a:defRPr/>
            </a:pPr>
            <a:r>
              <a:rPr lang="en-US" sz="1800">
                <a:solidFill>
                  <a:srgbClr val="000000"/>
                </a:solidFill>
              </a:rPr>
              <a:t>​</a:t>
            </a:r>
            <a:r>
              <a:rPr lang="en-US" sz="1800" b="0">
                <a:solidFill>
                  <a:srgbClr val="000000"/>
                </a:solidFill>
              </a:rPr>
              <a:t>A and B</a:t>
            </a:r>
          </a:p>
          <a:p>
            <a:pPr>
              <a:defRPr/>
            </a:pPr>
            <a:r>
              <a:rPr lang="en-US" sz="1800">
                <a:solidFill>
                  <a:srgbClr val="000000"/>
                </a:solidFill>
              </a:rPr>
              <a:t>​</a:t>
            </a:r>
            <a:r>
              <a:rPr lang="en-US" sz="1800" b="0">
                <a:solidFill>
                  <a:srgbClr val="000000"/>
                </a:solidFill>
              </a:rPr>
              <a:t>Row locks on system pages</a:t>
            </a:r>
          </a:p>
        </p:txBody>
      </p:sp>
    </p:spTree>
    <p:extLst>
      <p:ext uri="{BB962C8B-B14F-4D97-AF65-F5344CB8AC3E}">
        <p14:creationId xmlns:p14="http://schemas.microsoft.com/office/powerpoint/2010/main" val="34522279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Linked Servers</a:t>
            </a:r>
          </a:p>
          <a:p>
            <a:pPr marL="457200" lvl="0" indent="-457200">
              <a:spcAft>
                <a:spcPts val="30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SQL Server Agent jobs</a:t>
            </a:r>
            <a:endParaRPr kumimoji="0" lang="en-US" sz="1800" b="0" i="0" u="none" strike="noStrike" kern="1200" cap="none" spc="0" normalizeH="0" baseline="0" noProof="0">
              <a:ln>
                <a:noFill/>
              </a:ln>
              <a:solidFill>
                <a:srgbClr val="000000"/>
              </a:solidFill>
              <a:effectLst/>
              <a:uLnTx/>
              <a:uFillTx/>
              <a:latin typeface="Segoe UI"/>
            </a:endParaRPr>
          </a:p>
          <a:p>
            <a:pPr marL="457200" lvl="0" indent="-457200">
              <a:spcAft>
                <a:spcPts val="30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Logins</a:t>
            </a:r>
          </a:p>
          <a:p>
            <a:pPr marL="457200" indent="-457200">
              <a:spcAft>
                <a:spcPts val="3000"/>
              </a:spcAft>
              <a:buFontTx/>
              <a:buAutoNum type="alphaUcPeriod"/>
            </a:pPr>
            <a:r>
              <a:rPr lang="en-US" sz="1800" b="1">
                <a:solidFill>
                  <a:srgbClr val="000000"/>
                </a:solidFill>
              </a:rPr>
              <a:t>​</a:t>
            </a:r>
            <a:r>
              <a:rPr lang="en-US" sz="1800">
                <a:solidFill>
                  <a:srgbClr val="000000"/>
                </a:solidFill>
              </a:rPr>
              <a:t>All of the above</a:t>
            </a:r>
          </a:p>
          <a:p>
            <a:pPr marL="457200" lvl="0" indent="-457200">
              <a:spcAft>
                <a:spcPts val="3000"/>
              </a:spcAft>
              <a:buFontTx/>
              <a:buAutoNum type="alphaUcPeriod"/>
            </a:pPr>
            <a:endParaRPr lang="en-US" sz="1800">
              <a:solidFill>
                <a:srgbClr val="000000"/>
              </a:solidFill>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Improved backup compression</a:t>
            </a:r>
          </a:p>
          <a:p>
            <a:pPr lvl="0">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Cross-platform backups on SQL Server for Linux</a:t>
            </a:r>
          </a:p>
          <a:p>
            <a:pPr>
              <a:defRPr/>
            </a:pPr>
            <a:r>
              <a:rPr lang="en-US" sz="1800">
                <a:solidFill>
                  <a:srgbClr val="000000"/>
                </a:solidFill>
              </a:rPr>
              <a:t>​</a:t>
            </a:r>
            <a:r>
              <a:rPr lang="en-US" sz="1800" b="0">
                <a:solidFill>
                  <a:srgbClr val="000000"/>
                </a:solidFill>
              </a:rPr>
              <a:t>Offload CPU resources for SQL query workloads</a:t>
            </a:r>
          </a:p>
          <a:p>
            <a:pPr>
              <a:defRPr/>
            </a:pPr>
            <a:r>
              <a:rPr lang="en-US" sz="1800">
                <a:solidFill>
                  <a:srgbClr val="000000"/>
                </a:solidFill>
              </a:rPr>
              <a:t>​</a:t>
            </a:r>
            <a:r>
              <a:rPr lang="en-US" sz="1800" b="0">
                <a:solidFill>
                  <a:srgbClr val="000000"/>
                </a:solidFill>
              </a:rPr>
              <a:t>A and C</a:t>
            </a:r>
          </a:p>
          <a:p>
            <a:pPr>
              <a:defRPr/>
            </a:pPr>
            <a:r>
              <a:rPr lang="en-US" sz="1800">
                <a:solidFill>
                  <a:srgbClr val="000000"/>
                </a:solidFill>
              </a:rPr>
              <a:t>​</a:t>
            </a:r>
            <a:r>
              <a:rPr lang="en-US" sz="1800" b="0">
                <a:solidFill>
                  <a:srgbClr val="000000"/>
                </a:solidFill>
              </a:rPr>
              <a:t>All of the above</a:t>
            </a:r>
          </a:p>
        </p:txBody>
      </p:sp>
    </p:spTree>
    <p:extLst>
      <p:ext uri="{BB962C8B-B14F-4D97-AF65-F5344CB8AC3E}">
        <p14:creationId xmlns:p14="http://schemas.microsoft.com/office/powerpoint/2010/main" val="252875488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a:t>SQL Server 2022 is an industry proven engine with enhancements in </a:t>
            </a:r>
            <a:r>
              <a:rPr lang="en-US" sz="2000" b="1"/>
              <a:t>security, scalability, and availability</a:t>
            </a:r>
          </a:p>
          <a:p>
            <a:pPr>
              <a:spcAft>
                <a:spcPts val="2400"/>
              </a:spcAft>
            </a:pPr>
            <a:r>
              <a:rPr lang="en-US" sz="2000" b="1"/>
              <a:t>Ledger for SQL Server </a:t>
            </a:r>
            <a:r>
              <a:rPr lang="en-US" sz="2000"/>
              <a:t>provides a tamper evidence record using blockchain technology</a:t>
            </a:r>
          </a:p>
          <a:p>
            <a:pPr>
              <a:spcAft>
                <a:spcPts val="2400"/>
              </a:spcAft>
            </a:pPr>
            <a:r>
              <a:rPr lang="en-US" sz="2000"/>
              <a:t>Latch page concurrency improvements made management of </a:t>
            </a:r>
            <a:r>
              <a:rPr lang="en-US" sz="2000" b="1"/>
              <a:t>tempdb “hands-free”</a:t>
            </a:r>
          </a:p>
          <a:p>
            <a:pPr>
              <a:spcAft>
                <a:spcPts val="2400"/>
              </a:spcAft>
            </a:pPr>
            <a:r>
              <a:rPr lang="en-US" sz="2000" b="1"/>
              <a:t>Enhancements in availability </a:t>
            </a:r>
            <a:r>
              <a:rPr lang="en-US" sz="2000"/>
              <a:t>include contained AG, </a:t>
            </a:r>
            <a:br>
              <a:rPr lang="en-US" sz="2000"/>
            </a:br>
            <a:r>
              <a:rPr lang="en-US" sz="2000"/>
              <a:t>cross-platform snapshot backups, and Intel QuickAssist backup compression</a:t>
            </a:r>
          </a:p>
          <a:p>
            <a:pPr>
              <a:spcAft>
                <a:spcPts val="2400"/>
              </a:spcAft>
            </a:pPr>
            <a:r>
              <a:rPr lang="en-US" sz="2000"/>
              <a:t>There are over </a:t>
            </a:r>
            <a:r>
              <a:rPr lang="en-US" sz="2000" b="1"/>
              <a:t>25+ major engine enhancements </a:t>
            </a:r>
            <a:r>
              <a:rPr lang="en-US" sz="200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3139321"/>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a:solidFill>
                  <a:schemeClr val="accent1"/>
                </a:solidFill>
                <a:latin typeface="+mj-lt"/>
              </a:rPr>
              <a:t>Solution</a:t>
            </a:r>
          </a:p>
          <a:p>
            <a:pPr defTabSz="914192">
              <a:spcAft>
                <a:spcPts val="1200"/>
              </a:spcAft>
              <a:defRPr/>
            </a:pPr>
            <a:r>
              <a:rPr lang="en-US" sz="1600" b="1">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a:latin typeface="Segoe UI Semibold"/>
                <a:cs typeface="Segoe UI Semibold"/>
              </a:rPr>
              <a:t>We add a contained master and msdb database to the AG</a:t>
            </a:r>
          </a:p>
          <a:p>
            <a:pPr marL="228600" lvl="0" indent="-228600" defTabSz="914192">
              <a:spcAft>
                <a:spcPts val="1200"/>
              </a:spcAft>
              <a:buFont typeface="Arial" panose="020B0604020202020204" pitchFamily="34" charset="0"/>
              <a:buChar char="•"/>
              <a:defRPr/>
            </a:pPr>
            <a:r>
              <a:rPr lang="en-US" sz="1400" b="1">
                <a:latin typeface="Segoe UI Semibold"/>
                <a:cs typeface="Segoe UI Semibold"/>
              </a:rPr>
              <a:t>Connect with listener and contained master and msdb are used</a:t>
            </a:r>
          </a:p>
          <a:p>
            <a:pPr marL="228600" lvl="0" indent="-228600" defTabSz="914192">
              <a:spcAft>
                <a:spcPts val="1200"/>
              </a:spcAft>
              <a:buFont typeface="Arial" panose="020B0604020202020204" pitchFamily="34" charset="0"/>
              <a:buChar char="•"/>
              <a:defRPr/>
            </a:pPr>
            <a:r>
              <a:rPr lang="en-US" sz="1400" b="1">
                <a:latin typeface="Segoe UI Semibold"/>
                <a:cs typeface="Segoe UI Semibold"/>
              </a:rPr>
              <a:t>Connect directly and default master and model are used.</a:t>
            </a:r>
          </a:p>
          <a:p>
            <a:pPr marL="228600" lvl="0" indent="-228600" defTabSz="914192">
              <a:spcAft>
                <a:spcPts val="1200"/>
              </a:spcAft>
              <a:buFont typeface="Arial" panose="020B0604020202020204" pitchFamily="34" charset="0"/>
              <a:buChar char="•"/>
              <a:defRPr/>
            </a:pPr>
            <a:r>
              <a:rPr lang="en-US" sz="1400" b="1">
                <a:latin typeface="Segoe UI Semibold"/>
                <a:cs typeface="Segoe UI Semibold"/>
              </a:rPr>
              <a:t>SQL Server agent enhanced to understand contained msdb</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a:gradFill>
                  <a:gsLst>
                    <a:gs pos="1250">
                      <a:srgbClr val="1A1A1A"/>
                    </a:gs>
                    <a:gs pos="100000">
                      <a:srgbClr val="1A1A1A"/>
                    </a:gs>
                  </a:gsLst>
                  <a:lin ang="5400000" scaled="0"/>
                </a:gradFill>
                <a:latin typeface="Segoe UI Semibold"/>
              </a:rPr>
              <a:t>Data virtualization and object storage</a:t>
            </a:r>
            <a:br>
              <a:rPr lang="en-US"/>
            </a:br>
            <a:r>
              <a:rPr lang="en-US" sz="200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a:solidFill>
                  <a:schemeClr val="accent1"/>
                </a:solidFill>
                <a:latin typeface="+mj-lt"/>
              </a:rPr>
              <a:t>S3</a:t>
            </a:r>
            <a:r>
              <a:rPr lang="en-US" sz="2000">
                <a:solidFill>
                  <a:srgbClr val="0078D4"/>
                </a:solidFill>
                <a:latin typeface="+mj-lt"/>
              </a:rPr>
              <a:t> </a:t>
            </a:r>
            <a:r>
              <a:rPr lang="en-US" sz="2000">
                <a:solidFill>
                  <a:schemeClr val="tx1"/>
                </a:solidFill>
                <a:latin typeface="+mj-lt"/>
              </a:rPr>
              <a:t>created by Amazon but…open protocol</a:t>
            </a:r>
          </a:p>
          <a:p>
            <a:pPr lvl="0" defTabSz="932472" fontAlgn="base">
              <a:spcBef>
                <a:spcPct val="0"/>
              </a:spcBef>
              <a:spcAft>
                <a:spcPts val="2400"/>
              </a:spcAft>
            </a:pPr>
            <a:r>
              <a:rPr lang="en-US" sz="2000">
                <a:solidFill>
                  <a:schemeClr val="tx1"/>
                </a:solidFill>
                <a:latin typeface="+mj-lt"/>
              </a:rPr>
              <a:t>Popular object storage protocol</a:t>
            </a:r>
          </a:p>
          <a:p>
            <a:pPr lvl="0" defTabSz="932472" fontAlgn="base">
              <a:spcBef>
                <a:spcPct val="0"/>
              </a:spcBef>
              <a:spcAft>
                <a:spcPts val="2400"/>
              </a:spcAft>
            </a:pPr>
            <a:r>
              <a:rPr lang="en-US" sz="200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a:solidFill>
                  <a:schemeClr val="accent1"/>
                </a:solidFill>
                <a:latin typeface="+mj-lt"/>
              </a:rPr>
              <a:t>Parquet </a:t>
            </a:r>
            <a:r>
              <a:rPr lang="en-US" sz="2000">
                <a:solidFill>
                  <a:schemeClr val="tx1"/>
                </a:solidFill>
                <a:latin typeface="+mj-lt"/>
              </a:rPr>
              <a:t>is an open-source file format</a:t>
            </a:r>
          </a:p>
          <a:p>
            <a:pPr defTabSz="932472" fontAlgn="base">
              <a:spcBef>
                <a:spcPct val="0"/>
              </a:spcBef>
              <a:spcAft>
                <a:spcPts val="2400"/>
              </a:spcAft>
            </a:pPr>
            <a:r>
              <a:rPr lang="en-US" sz="2000">
                <a:solidFill>
                  <a:schemeClr val="tx1"/>
                </a:solidFill>
                <a:latin typeface="+mj-lt"/>
              </a:rPr>
              <a:t>Schema built-in</a:t>
            </a:r>
          </a:p>
          <a:p>
            <a:pPr defTabSz="932472" fontAlgn="base">
              <a:spcBef>
                <a:spcPct val="0"/>
              </a:spcBef>
              <a:spcAft>
                <a:spcPts val="2400"/>
              </a:spcAft>
            </a:pPr>
            <a:r>
              <a:rPr lang="en-US" sz="200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a:solidFill>
                  <a:schemeClr val="tx1"/>
                </a:solidFill>
                <a:latin typeface="+mj-lt"/>
              </a:rPr>
              <a:t>Delta lake is an</a:t>
            </a:r>
            <a:br>
              <a:rPr lang="en-US" sz="2000">
                <a:solidFill>
                  <a:schemeClr val="tx1"/>
                </a:solidFill>
                <a:latin typeface="+mj-lt"/>
              </a:rPr>
            </a:br>
            <a:r>
              <a:rPr lang="en-US" sz="2000">
                <a:solidFill>
                  <a:schemeClr val="tx1"/>
                </a:solidFill>
                <a:latin typeface="+mj-lt"/>
              </a:rPr>
              <a:t>open-source storage architecture with</a:t>
            </a:r>
            <a:br>
              <a:rPr lang="en-US" sz="2000">
                <a:solidFill>
                  <a:schemeClr val="tx1"/>
                </a:solidFill>
                <a:latin typeface="+mj-lt"/>
              </a:rPr>
            </a:br>
            <a:r>
              <a:rPr lang="en-US" sz="2000">
                <a:solidFill>
                  <a:schemeClr val="accent1"/>
                </a:solidFill>
                <a:latin typeface="+mj-lt"/>
              </a:rPr>
              <a:t>delta tables</a:t>
            </a:r>
          </a:p>
          <a:p>
            <a:pPr defTabSz="932472" fontAlgn="base">
              <a:spcBef>
                <a:spcPct val="0"/>
              </a:spcBef>
              <a:spcAft>
                <a:spcPts val="2400"/>
              </a:spcAft>
            </a:pPr>
            <a:r>
              <a:rPr lang="en-US" sz="2000">
                <a:solidFill>
                  <a:schemeClr val="tx1"/>
                </a:solidFill>
                <a:latin typeface="+mj-lt"/>
              </a:rPr>
              <a:t>Parquet files +</a:t>
            </a:r>
          </a:p>
          <a:p>
            <a:pPr defTabSz="932472" fontAlgn="base">
              <a:spcBef>
                <a:spcPct val="0"/>
              </a:spcBef>
              <a:spcAft>
                <a:spcPts val="2400"/>
              </a:spcAft>
            </a:pPr>
            <a:r>
              <a:rPr lang="en-US" sz="2000">
                <a:solidFill>
                  <a:schemeClr val="tx1"/>
                </a:solidFill>
                <a:latin typeface="+mj-lt"/>
              </a:rPr>
              <a:t>Basic transaction</a:t>
            </a:r>
            <a:br>
              <a:rPr lang="en-US" sz="2000">
                <a:solidFill>
                  <a:schemeClr val="tx1"/>
                </a:solidFill>
                <a:latin typeface="+mj-lt"/>
              </a:rPr>
            </a:br>
            <a:r>
              <a:rPr lang="en-US" sz="200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a:gradFill>
                  <a:gsLst>
                    <a:gs pos="1250">
                      <a:srgbClr val="1A1A1A"/>
                    </a:gs>
                    <a:gs pos="100000">
                      <a:srgbClr val="1A1A1A"/>
                    </a:gs>
                  </a:gsLst>
                  <a:lin ang="5400000" scaled="0"/>
                </a:gradFill>
                <a:latin typeface="Segoe UI Semibold"/>
              </a:rPr>
              <a:t>Data virtualization in SQL Server 2022</a:t>
            </a:r>
            <a:br>
              <a:rPr lang="en-US"/>
            </a:br>
            <a:endParaRPr lang="en-US" sz="200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8534619"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a:t>system </a:t>
            </a:r>
          </a:p>
          <a:p>
            <a:pPr algn="ctr"/>
            <a:r>
              <a:rPr lang="en-US" sz="140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a:solidFill>
                  <a:schemeClr val="accent1"/>
                </a:solidFill>
              </a:rPr>
              <a:t>User </a:t>
            </a:r>
          </a:p>
          <a:p>
            <a:pPr algn="ctr"/>
            <a:r>
              <a:rPr lang="en-US" sz="140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a:solidFill>
                  <a:schemeClr val="accent1"/>
                </a:solidFill>
              </a:rPr>
              <a:t>master</a:t>
            </a:r>
          </a:p>
          <a:p>
            <a:pPr algn="ctr"/>
            <a:r>
              <a:rPr lang="en-US" sz="140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a:solidFill>
                  <a:schemeClr val="accent1"/>
                </a:solidFill>
              </a:rPr>
              <a:t>database </a:t>
            </a:r>
          </a:p>
          <a:p>
            <a:pPr algn="ctr"/>
            <a:r>
              <a:rPr lang="en-US" sz="1400">
                <a:solidFill>
                  <a:schemeClr val="accent1"/>
                </a:solidFill>
              </a:rPr>
              <a:t>scoped </a:t>
            </a:r>
          </a:p>
          <a:p>
            <a:pPr algn="ctr"/>
            <a:r>
              <a:rPr lang="en-US" sz="140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a:solidFill>
                  <a:schemeClr val="accent1"/>
                </a:solidFill>
              </a:rPr>
              <a:t>external file </a:t>
            </a:r>
          </a:p>
          <a:p>
            <a:pPr algn="ctr"/>
            <a:r>
              <a:rPr lang="en-US" sz="140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a:solidFill>
                  <a:schemeClr val="accent1"/>
                </a:solidFill>
              </a:rPr>
              <a:t>external </a:t>
            </a:r>
          </a:p>
          <a:p>
            <a:pPr algn="ctr"/>
            <a:r>
              <a:rPr lang="en-US" sz="140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a:solidFill>
                  <a:schemeClr val="accent1"/>
                </a:solidFill>
              </a:rPr>
              <a:t>external </a:t>
            </a:r>
          </a:p>
          <a:p>
            <a:pPr algn="ctr"/>
            <a:r>
              <a:rPr lang="en-US" sz="140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a:latin typeface="+mj-lt"/>
              </a:rPr>
              <a:t>Install </a:t>
            </a:r>
          </a:p>
          <a:p>
            <a:r>
              <a:rPr lang="en-US" sz="140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a:latin typeface="+mj-lt"/>
              </a:rPr>
              <a:t>Polybase </a:t>
            </a:r>
          </a:p>
          <a:p>
            <a:r>
              <a:rPr lang="en-US" sz="140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a:latin typeface="+mj-lt"/>
              </a:rPr>
              <a:t>Performance Best </a:t>
            </a:r>
          </a:p>
          <a:p>
            <a:r>
              <a:rPr lang="en-US" sz="140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a:solidFill>
                  <a:schemeClr val="accent1"/>
                </a:solidFill>
                <a:effectLst/>
                <a:latin typeface="Consolas" panose="020B0609020204030204" pitchFamily="49" charset="0"/>
              </a:rPr>
              <a:t>BACKUP DATABASE &lt;db&gt;</a:t>
            </a:r>
          </a:p>
          <a:p>
            <a:r>
              <a:rPr lang="en-US" sz="2000" b="0">
                <a:solidFill>
                  <a:schemeClr val="accent1"/>
                </a:solidFill>
                <a:effectLst/>
                <a:latin typeface="Consolas" panose="020B0609020204030204" pitchFamily="49" charset="0"/>
              </a:rPr>
              <a:t>TO URL = </a:t>
            </a:r>
            <a:r>
              <a:rPr lang="en-US" sz="2000" b="0">
                <a:solidFill>
                  <a:srgbClr val="CE9178"/>
                </a:solidFill>
                <a:effectLst/>
                <a:latin typeface="Consolas" panose="020B0609020204030204" pitchFamily="49" charset="0"/>
              </a:rPr>
              <a:t>‘s3:&lt;bucket&gt;/&lt;file&gt;’</a:t>
            </a:r>
            <a:endParaRPr lang="en-US" sz="2000" b="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a:solidFill>
                  <a:schemeClr val="accent1"/>
                </a:solidFill>
                <a:effectLst/>
                <a:latin typeface="Consolas" panose="020B0609020204030204" pitchFamily="49" charset="0"/>
              </a:rPr>
              <a:t>RESTORE DATABASE &lt;db&gt;</a:t>
            </a:r>
          </a:p>
          <a:p>
            <a:r>
              <a:rPr lang="en-US" sz="2000" b="0">
                <a:solidFill>
                  <a:schemeClr val="accent1"/>
                </a:solidFill>
                <a:effectLst/>
                <a:latin typeface="Consolas" panose="020B0609020204030204" pitchFamily="49" charset="0"/>
              </a:rPr>
              <a:t>FROM URL = </a:t>
            </a:r>
            <a:r>
              <a:rPr lang="en-US" sz="2000" b="0">
                <a:solidFill>
                  <a:srgbClr val="CE9178"/>
                </a:solidFill>
                <a:effectLst/>
                <a:latin typeface="Consolas" panose="020B0609020204030204" pitchFamily="49" charset="0"/>
              </a:rPr>
              <a:t>‘s3:&lt;bucket&gt;/&lt;file&gt;’</a:t>
            </a:r>
            <a:endParaRPr lang="en-US" sz="2000" b="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a:solidFill>
                  <a:schemeClr val="accent1"/>
                </a:solidFill>
                <a:effectLst/>
                <a:latin typeface="Consolas" panose="020B0609020204030204" pitchFamily="49" charset="0"/>
              </a:rPr>
              <a:t>REST API</a:t>
            </a:r>
            <a:endParaRPr lang="en-US"/>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a:latin typeface="+mj-lt"/>
              </a:rPr>
              <a:t>Can I migrate from </a:t>
            </a:r>
          </a:p>
          <a:p>
            <a:pPr algn="l"/>
            <a:r>
              <a:rPr lang="en-US" sz="160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Exercises</a:t>
            </a:r>
          </a:p>
        </p:txBody>
      </p:sp>
      <p:sp>
        <p:nvSpPr>
          <p:cNvPr id="3" name="Text Placeholder 2">
            <a:extLst>
              <a:ext uri="{FF2B5EF4-FFF2-40B4-BE49-F238E27FC236}">
                <a16:creationId xmlns:a16="http://schemas.microsoft.com/office/drawing/2014/main" id="{57B85DE1-CE79-7EDE-4AEF-18BE598FCE0D}"/>
              </a:ext>
            </a:extLst>
          </p:cNvPr>
          <p:cNvSpPr>
            <a:spLocks noGrp="1"/>
          </p:cNvSpPr>
          <p:nvPr>
            <p:ph type="body" sz="quarter" idx="12"/>
          </p:nvPr>
        </p:nvSpPr>
        <p:spPr>
          <a:xfrm>
            <a:off x="585216" y="3977319"/>
            <a:ext cx="9144000" cy="2031325"/>
          </a:xfrm>
        </p:spPr>
        <p:txBody>
          <a:bodyPr/>
          <a:lstStyle/>
          <a:p>
            <a:r>
              <a:rPr lang="en-US">
                <a:latin typeface="+mj-lt"/>
              </a:rPr>
              <a:t>Exercise 5.0</a:t>
            </a:r>
            <a:r>
              <a:rPr lang="en-US"/>
              <a:t>—Try out OPENROWSET with public data sets</a:t>
            </a:r>
            <a:br>
              <a:rPr lang="en-US"/>
            </a:br>
            <a:r>
              <a:rPr lang="en-US">
                <a:latin typeface="+mj-lt"/>
              </a:rPr>
              <a:t>Exercise 5.1</a:t>
            </a:r>
            <a:r>
              <a:rPr lang="en-US"/>
              <a:t>—Notebooks with parquet and S3</a:t>
            </a:r>
            <a:br>
              <a:rPr lang="en-US"/>
            </a:br>
            <a:r>
              <a:rPr lang="en-US">
                <a:latin typeface="+mj-lt"/>
              </a:rPr>
              <a:t>Exercise 5.2</a:t>
            </a:r>
            <a:r>
              <a:rPr lang="en-US"/>
              <a:t>—Notebooks with delta and S3</a:t>
            </a:r>
            <a:br>
              <a:rPr lang="en-US"/>
            </a:br>
            <a:br>
              <a:rPr lang="en-US"/>
            </a:br>
            <a:r>
              <a:rPr lang="en-US">
                <a:solidFill>
                  <a:schemeClr val="accent1">
                    <a:lumMod val="40000"/>
                    <a:lumOff val="60000"/>
                  </a:schemeClr>
                </a:solidFill>
                <a:latin typeface="+mj-lt"/>
              </a:rPr>
              <a:t>Bonus: 5.3</a:t>
            </a:r>
            <a:r>
              <a:rPr lang="en-US">
                <a:solidFill>
                  <a:schemeClr val="accent1">
                    <a:lumMod val="40000"/>
                    <a:lumOff val="60000"/>
                  </a:schemeClr>
                </a:solidFill>
              </a:rPr>
              <a:t>—Notebooks with backup/restore and S3</a:t>
            </a:r>
            <a:br>
              <a:rPr lang="en-US">
                <a:solidFill>
                  <a:schemeClr val="accent1">
                    <a:lumMod val="40000"/>
                    <a:lumOff val="60000"/>
                  </a:schemeClr>
                </a:solidFill>
              </a:rPr>
            </a:br>
            <a:r>
              <a:rPr lang="en-US">
                <a:solidFill>
                  <a:schemeClr val="accent1">
                    <a:lumMod val="40000"/>
                    <a:lumOff val="60000"/>
                  </a:schemeClr>
                </a:solidFill>
                <a:latin typeface="+mj-lt"/>
              </a:rPr>
              <a:t>Advanced: 5.4</a:t>
            </a:r>
            <a:r>
              <a:rPr lang="en-US">
                <a:solidFill>
                  <a:schemeClr val="accent1">
                    <a:lumMod val="40000"/>
                    <a:lumOff val="60000"/>
                  </a:schemeClr>
                </a:solidFill>
              </a:rPr>
              <a:t>—Using minio server with S3</a:t>
            </a: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Using REST API to S3 object providers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Create delta table files on REST API data sources from a SELECT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Access parquet files on ODBC data sources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A and B</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168509425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a:t>New REST API data sources </a:t>
            </a:r>
            <a:r>
              <a:rPr lang="en-US" sz="2000"/>
              <a:t>include Azure Blob Storage, Azure Data Lake Storage Gen2, and S3 compatible object store providers</a:t>
            </a:r>
          </a:p>
          <a:p>
            <a:pPr lvl="0">
              <a:spcAft>
                <a:spcPts val="2400"/>
              </a:spcAft>
            </a:pPr>
            <a:r>
              <a:rPr lang="en-US" sz="2000"/>
              <a:t>SQL Server 2022 now natively recognizes </a:t>
            </a:r>
            <a:r>
              <a:rPr lang="en-US" sz="2000" b="1"/>
              <a:t>parquet and delta table </a:t>
            </a:r>
            <a:r>
              <a:rPr lang="en-US" sz="2000"/>
              <a:t>file formats</a:t>
            </a:r>
          </a:p>
          <a:p>
            <a:pPr lvl="0">
              <a:spcAft>
                <a:spcPts val="2400"/>
              </a:spcAft>
            </a:pPr>
            <a:r>
              <a:rPr lang="en-US" sz="2000"/>
              <a:t>SQL Server and </a:t>
            </a:r>
            <a:r>
              <a:rPr lang="en-US" sz="2000" b="1"/>
              <a:t>backup and restore </a:t>
            </a:r>
            <a:r>
              <a:rPr lang="en-US" sz="2000"/>
              <a:t>native backups to and from </a:t>
            </a:r>
            <a:r>
              <a:rPr lang="en-US" sz="2000" b="1"/>
              <a:t>S3</a:t>
            </a:r>
            <a:r>
              <a:rPr lang="en-US" sz="2000"/>
              <a:t> compatible object store providers</a:t>
            </a:r>
            <a:endParaRPr lang="en-US" sz="2000" b="1"/>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a:t>Enhance your application with new </a:t>
            </a:r>
            <a:br>
              <a:rPr lang="en-US" sz="3600" spc="-69"/>
            </a:br>
            <a:r>
              <a:rPr lang="en-US" sz="3600" spc="-69"/>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indent="-457200">
              <a:spcAft>
                <a:spcPts val="600"/>
              </a:spcAft>
              <a:defRPr/>
            </a:pPr>
            <a:r>
              <a:rPr lang="en-US" sz="1600">
                <a:gradFill>
                  <a:gsLst>
                    <a:gs pos="2917">
                      <a:prstClr val="white"/>
                    </a:gs>
                    <a:gs pos="30000">
                      <a:prstClr val="white"/>
                    </a:gs>
                  </a:gsLst>
                  <a:lin ang="5400000" scaled="0"/>
                </a:gradFill>
              </a:rPr>
              <a:t>Exercises</a:t>
            </a:r>
          </a:p>
          <a:p>
            <a:pPr marL="457200" lvl="0" indent="-457200">
              <a:spcAft>
                <a:spcPts val="600"/>
              </a:spcAft>
              <a:defRPr/>
            </a:pPr>
            <a:r>
              <a:rPr lang="en-US" sz="160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Use your T-SQL skills to do more than ever</a:t>
            </a:r>
            <a:endParaRPr lang="en-US" sz="200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DATE_BUCKET</a:t>
            </a:r>
          </a:p>
          <a:p>
            <a:r>
              <a:rPr lang="en-US"/>
              <a:t>GENERATE_SERIES</a:t>
            </a:r>
          </a:p>
          <a:p>
            <a:r>
              <a:rPr lang="en-US"/>
              <a:t>FIRST_VALUE</a:t>
            </a:r>
          </a:p>
          <a:p>
            <a:r>
              <a:rPr lang="en-US"/>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GREATEST</a:t>
            </a:r>
          </a:p>
          <a:p>
            <a:r>
              <a:rPr lang="en-US"/>
              <a:t>LEAST</a:t>
            </a:r>
          </a:p>
          <a:p>
            <a:r>
              <a:rPr lang="en-US"/>
              <a:t>STRING_SPLIT</a:t>
            </a:r>
          </a:p>
          <a:p>
            <a:r>
              <a:rPr lang="en-US"/>
              <a:t>TRIM functions</a:t>
            </a:r>
          </a:p>
          <a:p>
            <a:r>
              <a:rPr lang="en-US"/>
              <a:t>DATETRUNC</a:t>
            </a:r>
          </a:p>
          <a:p>
            <a:r>
              <a:rPr lang="en-US"/>
              <a:t>IS [NOT] DISTINCT FROM</a:t>
            </a:r>
          </a:p>
          <a:p>
            <a:r>
              <a:rPr lang="en-US"/>
              <a:t>WINDOW clause</a:t>
            </a:r>
          </a:p>
          <a:p>
            <a:r>
              <a:rPr lang="en-US"/>
              <a:t>LEFT_SHIFT</a:t>
            </a:r>
          </a:p>
          <a:p>
            <a:r>
              <a:rPr lang="en-US"/>
              <a:t>RIGHT_SHIFT</a:t>
            </a:r>
          </a:p>
          <a:p>
            <a:r>
              <a:rPr lang="en-US"/>
              <a:t>BIT_COUNT</a:t>
            </a:r>
          </a:p>
          <a:p>
            <a:r>
              <a:rPr lang="en-US"/>
              <a:t>GET_BIT</a:t>
            </a:r>
          </a:p>
          <a:p>
            <a:r>
              <a:rPr lang="en-US"/>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673125"/>
            <a:ext cx="9144000" cy="858697"/>
          </a:xfrm>
        </p:spPr>
        <p:txBody>
          <a:bodyPr/>
          <a:lstStyle/>
          <a:p>
            <a:r>
              <a:rPr lang="en-US" sz="4000"/>
              <a:t>Exercises</a:t>
            </a:r>
            <a:br>
              <a:rPr lang="en-US"/>
            </a:br>
            <a:r>
              <a:rPr lang="en-US" sz="2200"/>
              <a:t>You pick and choose</a:t>
            </a:r>
          </a:p>
        </p:txBody>
      </p:sp>
      <p:sp>
        <p:nvSpPr>
          <p:cNvPr id="5" name="Text Placeholder 4">
            <a:extLst>
              <a:ext uri="{FF2B5EF4-FFF2-40B4-BE49-F238E27FC236}">
                <a16:creationId xmlns:a16="http://schemas.microsoft.com/office/drawing/2014/main" id="{CBA6A540-CC1E-E9FE-8015-AFE28D725092}"/>
              </a:ext>
            </a:extLst>
          </p:cNvPr>
          <p:cNvSpPr>
            <a:spLocks noGrp="1"/>
          </p:cNvSpPr>
          <p:nvPr>
            <p:ph type="body" sz="quarter" idx="12"/>
          </p:nvPr>
        </p:nvSpPr>
        <p:spPr>
          <a:xfrm>
            <a:off x="585216" y="3977319"/>
            <a:ext cx="9144000" cy="1354217"/>
          </a:xfrm>
        </p:spPr>
        <p:txBody>
          <a:bodyPr/>
          <a:lstStyle/>
          <a:p>
            <a:r>
              <a:rPr lang="fr-FR">
                <a:latin typeface="+mj-lt"/>
              </a:rPr>
              <a:t>Exercise 6.0</a:t>
            </a:r>
            <a:r>
              <a:rPr lang="fr-FR"/>
              <a:t>—JSON functions</a:t>
            </a:r>
            <a:br>
              <a:rPr lang="fr-FR"/>
            </a:br>
            <a:r>
              <a:rPr lang="fr-FR">
                <a:latin typeface="+mj-lt"/>
              </a:rPr>
              <a:t>Exercise 6.1</a:t>
            </a:r>
            <a:r>
              <a:rPr lang="fr-FR"/>
              <a:t>—Core T-SQL</a:t>
            </a:r>
            <a:br>
              <a:rPr lang="fr-FR"/>
            </a:br>
            <a:r>
              <a:rPr lang="fr-FR">
                <a:latin typeface="+mj-lt"/>
              </a:rPr>
              <a:t>Exercise 6.2</a:t>
            </a:r>
            <a:r>
              <a:rPr lang="fr-FR"/>
              <a:t>—Time Series</a:t>
            </a:r>
            <a:br>
              <a:rPr lang="fr-FR"/>
            </a:br>
            <a:r>
              <a:rPr lang="fr-FR">
                <a:latin typeface="+mj-lt"/>
              </a:rPr>
              <a:t>Exercise 6.3</a:t>
            </a:r>
            <a:r>
              <a:rPr lang="fr-FR"/>
              <a:t>—Bit manipulation functions</a:t>
            </a:r>
            <a:endParaRPr lang="en-US"/>
          </a:p>
        </p:txBody>
      </p:sp>
    </p:spTree>
    <p:extLst>
      <p:ext uri="{BB962C8B-B14F-4D97-AF65-F5344CB8AC3E}">
        <p14:creationId xmlns:p14="http://schemas.microsoft.com/office/powerpoint/2010/main" val="17024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9</TotalTime>
  <Words>10829</Words>
  <Application>Microsoft Office PowerPoint</Application>
  <PresentationFormat>Widescreen</PresentationFormat>
  <Paragraphs>1729</Paragraphs>
  <Slides>110</Slides>
  <Notes>93</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110</vt:i4>
      </vt:variant>
    </vt:vector>
  </HeadingPairs>
  <TitlesOfParts>
    <vt:vector size="126"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2022-11-07T05:12:10Z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